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9"/>
  </p:notesMasterIdLst>
  <p:sldIdLst>
    <p:sldId id="283" r:id="rId2"/>
    <p:sldId id="337" r:id="rId3"/>
    <p:sldId id="338" r:id="rId4"/>
    <p:sldId id="277" r:id="rId5"/>
    <p:sldId id="294" r:id="rId6"/>
    <p:sldId id="339" r:id="rId7"/>
    <p:sldId id="293" r:id="rId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6" clrIdx="6"/>
  <p:cmAuthor id="1" name="Carol L" initials="CL" lastIdx="33" clrIdx="0"/>
  <p:cmAuthor id="8" name="Eleanor Ward" initials="EW" lastIdx="2" clrIdx="7">
    <p:extLst>
      <p:ext uri="{19B8F6BF-5375-455C-9EA6-DF929625EA0E}">
        <p15:presenceInfo xmlns:p15="http://schemas.microsoft.com/office/powerpoint/2012/main" userId="S::Eleanor.Ward@edcoms.co.uk::781cb6de-cf51-4b94-a4c7-66761e6eaa3a" providerId="AD"/>
      </p:ext>
    </p:extLst>
  </p:cmAuthor>
  <p:cmAuthor id="2" name="Lucy Marcovitch" initials="" lastIdx="22" clrIdx="1"/>
  <p:cmAuthor id="3" name="Natasha Sankarsingh" initials="NS" lastIdx="1" clrIdx="2"/>
  <p:cmAuthor id="4" name="Florence Ackland" initials="FA" lastIdx="11" clrIdx="3"/>
  <p:cmAuthor id="5" name="Scott Duncan-Brown" initials="SD" lastIdx="10" clrIdx="4"/>
  <p:cmAuthor id="6" name="Helen" initials="HH"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3" autoAdjust="0"/>
    <p:restoredTop sz="79671" autoAdjust="0"/>
  </p:normalViewPr>
  <p:slideViewPr>
    <p:cSldViewPr snapToGrid="0">
      <p:cViewPr varScale="1">
        <p:scale>
          <a:sx n="91" d="100"/>
          <a:sy n="91" d="100"/>
        </p:scale>
        <p:origin x="1692" y="78"/>
      </p:cViewPr>
      <p:guideLst>
        <p:guide orient="horz" pos="1638"/>
        <p:guide pos="3840"/>
      </p:guideLst>
    </p:cSldViewPr>
  </p:slideViewPr>
  <p:outlineViewPr>
    <p:cViewPr>
      <p:scale>
        <a:sx n="33" d="100"/>
        <a:sy n="33" d="100"/>
      </p:scale>
      <p:origin x="0" y="400"/>
    </p:cViewPr>
  </p:outlineViewPr>
  <p:notesTextViewPr>
    <p:cViewPr>
      <p:scale>
        <a:sx n="100" d="100"/>
        <a:sy n="100" d="100"/>
      </p:scale>
      <p:origin x="0" y="0"/>
    </p:cViewPr>
  </p:notesTextViewPr>
  <p:sorterViewPr>
    <p:cViewPr>
      <p:scale>
        <a:sx n="183" d="100"/>
        <a:sy n="183" d="100"/>
      </p:scale>
      <p:origin x="0" y="368"/>
    </p:cViewPr>
  </p:sorterViewPr>
  <p:notesViewPr>
    <p:cSldViewPr snapToGrid="0">
      <p:cViewPr varScale="1">
        <p:scale>
          <a:sx n="79" d="100"/>
          <a:sy n="79" d="100"/>
        </p:scale>
        <p:origin x="4014"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2205579-11E6-499C-995E-3CB94FC74A5C}" type="datetimeFigureOut">
              <a:rPr lang="en-GB" smtClean="0"/>
              <a:t>07/04/2020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E59A33D-FCE9-43E0-9324-8294EC88F184}" type="slidenum">
              <a:rPr lang="en-GB" smtClean="0"/>
              <a:t>‹#›</a:t>
            </a:fld>
            <a:endParaRPr lang="en-GB"/>
          </a:p>
        </p:txBody>
      </p:sp>
    </p:spTree>
    <p:extLst>
      <p:ext uri="{BB962C8B-B14F-4D97-AF65-F5344CB8AC3E}">
        <p14:creationId xmlns:p14="http://schemas.microsoft.com/office/powerpoint/2010/main" val="33724375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455943"/>
          </a:xfrm>
        </p:spPr>
        <p:txBody>
          <a:bodyPr/>
          <a:lstStyle/>
          <a:p>
            <a:pPr defTabSz="966338">
              <a:defRPr/>
            </a:pPr>
            <a:endParaRPr lang="en-GB" sz="4800" dirty="0"/>
          </a:p>
          <a:p>
            <a:pPr defTabSz="966338">
              <a:defRPr/>
            </a:pPr>
            <a:r>
              <a:rPr lang="en-GB" sz="4800" b="0" i="0" dirty="0"/>
              <a:t>Players shown in the image are Ellen Perez and Jessica Moore of Australia,</a:t>
            </a:r>
            <a:r>
              <a:rPr lang="en-GB" sz="4800" b="0" i="0" baseline="0" dirty="0"/>
              <a:t> who are doubles partners. </a:t>
            </a:r>
          </a:p>
          <a:p>
            <a:pPr defTabSz="966338">
              <a:defRPr/>
            </a:pPr>
            <a:endParaRPr lang="en-GB" sz="4800" b="1" i="0" kern="1200" baseline="0" dirty="0">
              <a:solidFill>
                <a:schemeClr val="tx1"/>
              </a:solidFill>
            </a:endParaRPr>
          </a:p>
          <a:p>
            <a:pPr defTabSz="966338">
              <a:defRPr/>
            </a:pPr>
            <a:r>
              <a:rPr lang="en-GB" sz="4800" b="0" i="0" kern="1200" baseline="0" dirty="0">
                <a:solidFill>
                  <a:schemeClr val="tx1"/>
                </a:solidFill>
              </a:rPr>
              <a:t>Roger Federer is a Swiss tennis player who is one of the best known players in the world. He holds the record for winning the most Grand Slam men’s singles titles (20), and has been in over 30 finals. He was number one in the world for 302 weeks, becoming number one at the record oldest age of 36. He has won the men’s singles eight times at Wimbledon, which is the record for most Wimbledon Championships won. He earned a doubles Olympic gold medal at Beijing 2008, and a singles Olympic silver medal at London 2012 (against Andy Murray).</a:t>
            </a:r>
            <a:endParaRPr lang="en-GB" sz="4800" i="0" dirty="0"/>
          </a:p>
          <a:p>
            <a:pPr defTabSz="966338">
              <a:defRPr/>
            </a:pPr>
            <a:endParaRPr lang="en-GB" sz="1400" dirty="0"/>
          </a:p>
        </p:txBody>
      </p:sp>
      <p:sp>
        <p:nvSpPr>
          <p:cNvPr id="4" name="Slide Number Placeholder 3"/>
          <p:cNvSpPr>
            <a:spLocks noGrp="1"/>
          </p:cNvSpPr>
          <p:nvPr>
            <p:ph type="sldNum" sz="quarter" idx="5"/>
          </p:nvPr>
        </p:nvSpPr>
        <p:spPr/>
        <p:txBody>
          <a:bodyPr/>
          <a:lstStyle/>
          <a:p>
            <a:fld id="{4E59A33D-FCE9-43E0-9324-8294EC88F184}" type="slidenum">
              <a:rPr lang="en-GB" smtClean="0"/>
              <a:t>1</a:t>
            </a:fld>
            <a:endParaRPr lang="en-GB"/>
          </a:p>
        </p:txBody>
      </p:sp>
    </p:spTree>
    <p:extLst>
      <p:ext uri="{BB962C8B-B14F-4D97-AF65-F5344CB8AC3E}">
        <p14:creationId xmlns:p14="http://schemas.microsoft.com/office/powerpoint/2010/main" val="429061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9A33D-FCE9-43E0-9324-8294EC88F184}" type="slidenum">
              <a:rPr lang="en-GB" smtClean="0"/>
              <a:t>2</a:t>
            </a:fld>
            <a:endParaRPr lang="en-GB"/>
          </a:p>
        </p:txBody>
      </p:sp>
    </p:spTree>
    <p:extLst>
      <p:ext uri="{BB962C8B-B14F-4D97-AF65-F5344CB8AC3E}">
        <p14:creationId xmlns:p14="http://schemas.microsoft.com/office/powerpoint/2010/main" val="333884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3</a:t>
            </a:fld>
            <a:endParaRPr lang="en-GB"/>
          </a:p>
        </p:txBody>
      </p:sp>
    </p:spTree>
    <p:extLst>
      <p:ext uri="{BB962C8B-B14F-4D97-AF65-F5344CB8AC3E}">
        <p14:creationId xmlns:p14="http://schemas.microsoft.com/office/powerpoint/2010/main" val="202311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921585"/>
          </a:xfrm>
        </p:spPr>
        <p:txBody>
          <a:bodyPr>
            <a:normAutofit/>
          </a:bodyPr>
          <a:lstStyle/>
          <a:p>
            <a:pPr defTabSz="966338">
              <a:defRPr/>
            </a:pPr>
            <a:endParaRPr lang="en-GB" sz="1400" kern="1200" dirty="0">
              <a:solidFill>
                <a:schemeClr val="tx1"/>
              </a:solidFill>
              <a:latin typeface="Arial" panose="020B0604020202020204" pitchFamily="34" charset="0"/>
              <a:ea typeface="+mn-ea"/>
              <a:cs typeface="Arial" panose="020B0604020202020204" pitchFamily="34" charset="0"/>
            </a:endParaRPr>
          </a:p>
          <a:p>
            <a:pPr>
              <a:lnSpc>
                <a:spcPct val="120000"/>
              </a:lnSpc>
            </a:pPr>
            <a:endParaRPr lang="en-GB" sz="1300" dirty="0">
              <a:cs typeface="Arial" panose="020B0604020202020204" pitchFamily="34" charset="0"/>
            </a:endParaRPr>
          </a:p>
          <a:p>
            <a:pPr>
              <a:lnSpc>
                <a:spcPct val="120000"/>
              </a:lnSpc>
            </a:pPr>
            <a:endParaRPr lang="en-GB" sz="1300" b="0" dirty="0">
              <a:cs typeface="Arial" panose="020B0604020202020204" pitchFamily="34" charset="0"/>
            </a:endParaRPr>
          </a:p>
          <a:p>
            <a:pPr>
              <a:lnSpc>
                <a:spcPct val="120000"/>
              </a:lnSpc>
            </a:pPr>
            <a:endParaRPr lang="en-GB" b="0" dirty="0"/>
          </a:p>
          <a:p>
            <a:pPr>
              <a:lnSpc>
                <a:spcPct val="120000"/>
              </a:lnSpc>
            </a:pPr>
            <a:endParaRPr lang="en-GB" b="0" dirty="0"/>
          </a:p>
        </p:txBody>
      </p:sp>
      <p:sp>
        <p:nvSpPr>
          <p:cNvPr id="4" name="Slide Number Placeholder 3"/>
          <p:cNvSpPr>
            <a:spLocks noGrp="1"/>
          </p:cNvSpPr>
          <p:nvPr>
            <p:ph type="sldNum" sz="quarter" idx="5"/>
          </p:nvPr>
        </p:nvSpPr>
        <p:spPr/>
        <p:txBody>
          <a:bodyPr/>
          <a:lstStyle/>
          <a:p>
            <a:fld id="{4E59A33D-FCE9-43E0-9324-8294EC88F184}" type="slidenum">
              <a:rPr lang="en-GB" smtClean="0"/>
              <a:t>4</a:t>
            </a:fld>
            <a:endParaRPr lang="en-GB"/>
          </a:p>
        </p:txBody>
      </p:sp>
    </p:spTree>
    <p:extLst>
      <p:ext uri="{BB962C8B-B14F-4D97-AF65-F5344CB8AC3E}">
        <p14:creationId xmlns:p14="http://schemas.microsoft.com/office/powerpoint/2010/main" val="380173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921585"/>
          </a:xfrm>
        </p:spPr>
        <p:txBody>
          <a:bodyPr>
            <a:normAutofit/>
          </a:bodyPr>
          <a:lstStyle/>
          <a:p>
            <a:pPr>
              <a:lnSpc>
                <a:spcPct val="120000"/>
              </a:lnSpc>
            </a:pPr>
            <a:endParaRPr lang="en-GB" sz="1300" dirty="0">
              <a:cs typeface="Arial" panose="020B0604020202020204" pitchFamily="34" charset="0"/>
            </a:endParaRPr>
          </a:p>
          <a:p>
            <a:pPr>
              <a:lnSpc>
                <a:spcPct val="120000"/>
              </a:lnSpc>
            </a:pPr>
            <a:endParaRPr lang="en-GB" sz="1300" b="0" dirty="0">
              <a:cs typeface="Arial" panose="020B0604020202020204" pitchFamily="34" charset="0"/>
            </a:endParaRPr>
          </a:p>
          <a:p>
            <a:pPr>
              <a:lnSpc>
                <a:spcPct val="120000"/>
              </a:lnSpc>
            </a:pPr>
            <a:endParaRPr lang="en-GB" b="0" dirty="0"/>
          </a:p>
          <a:p>
            <a:pPr>
              <a:lnSpc>
                <a:spcPct val="120000"/>
              </a:lnSpc>
            </a:pPr>
            <a:endParaRPr lang="en-GB" b="0" dirty="0"/>
          </a:p>
        </p:txBody>
      </p:sp>
      <p:sp>
        <p:nvSpPr>
          <p:cNvPr id="4" name="Slide Number Placeholder 3"/>
          <p:cNvSpPr>
            <a:spLocks noGrp="1"/>
          </p:cNvSpPr>
          <p:nvPr>
            <p:ph type="sldNum" sz="quarter" idx="5"/>
          </p:nvPr>
        </p:nvSpPr>
        <p:spPr/>
        <p:txBody>
          <a:bodyPr/>
          <a:lstStyle/>
          <a:p>
            <a:fld id="{4E59A33D-FCE9-43E0-9324-8294EC88F184}" type="slidenum">
              <a:rPr lang="en-GB" smtClean="0"/>
              <a:t>5</a:t>
            </a:fld>
            <a:endParaRPr lang="en-GB"/>
          </a:p>
        </p:txBody>
      </p:sp>
    </p:spTree>
    <p:extLst>
      <p:ext uri="{BB962C8B-B14F-4D97-AF65-F5344CB8AC3E}">
        <p14:creationId xmlns:p14="http://schemas.microsoft.com/office/powerpoint/2010/main" val="113776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5116308"/>
          </a:xfrm>
        </p:spPr>
        <p:txBody>
          <a:bodyPr/>
          <a:lstStyle/>
          <a:p>
            <a:pPr defTabSz="966338">
              <a:defRPr/>
            </a:pPr>
            <a:endParaRPr lang="en-GB" b="1" dirty="0"/>
          </a:p>
          <a:p>
            <a:pPr marL="171450" indent="-171450" defTabSz="966338">
              <a:buFont typeface="Arial"/>
              <a:buChar char="•"/>
              <a:defRPr/>
            </a:pPr>
            <a:endParaRPr lang="en-GB" i="1" dirty="0"/>
          </a:p>
        </p:txBody>
      </p:sp>
      <p:sp>
        <p:nvSpPr>
          <p:cNvPr id="4" name="Slide Number Placeholder 3"/>
          <p:cNvSpPr>
            <a:spLocks noGrp="1"/>
          </p:cNvSpPr>
          <p:nvPr>
            <p:ph type="sldNum" sz="quarter" idx="5"/>
          </p:nvPr>
        </p:nvSpPr>
        <p:spPr/>
        <p:txBody>
          <a:bodyPr/>
          <a:lstStyle/>
          <a:p>
            <a:fld id="{4E59A33D-FCE9-43E0-9324-8294EC88F184}" type="slidenum">
              <a:rPr lang="en-GB" smtClean="0"/>
              <a:t>6</a:t>
            </a:fld>
            <a:endParaRPr lang="en-GB" dirty="0"/>
          </a:p>
        </p:txBody>
      </p:sp>
    </p:spTree>
    <p:extLst>
      <p:ext uri="{BB962C8B-B14F-4D97-AF65-F5344CB8AC3E}">
        <p14:creationId xmlns:p14="http://schemas.microsoft.com/office/powerpoint/2010/main" val="3525462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GB" sz="1200" dirty="0"/>
          </a:p>
          <a:p>
            <a:pPr>
              <a:lnSpc>
                <a:spcPct val="120000"/>
              </a:lnSpc>
            </a:pPr>
            <a:endParaRPr lang="en-GB" sz="1200" dirty="0"/>
          </a:p>
          <a:p>
            <a:pPr lvl="0">
              <a:defRPr/>
            </a:pPr>
            <a:endParaRPr lang="en-GB" sz="1200" dirty="0"/>
          </a:p>
          <a:p>
            <a:pPr lvl="0">
              <a:defRPr/>
            </a:pPr>
            <a:endParaRPr lang="en-GB" sz="1200" dirty="0"/>
          </a:p>
          <a:p>
            <a:pPr marL="0" indent="0" defTabSz="914400">
              <a:lnSpc>
                <a:spcPct val="120000"/>
              </a:lnSpc>
              <a:spcBef>
                <a:spcPts val="0"/>
              </a:spcBef>
              <a:spcAft>
                <a:spcPts val="0"/>
              </a:spcAft>
              <a:buClrTx/>
              <a:buSzTx/>
              <a:buFont typeface="Wingdings 2" panose="05020102010507070707" pitchFamily="18" charset="2"/>
              <a:buNone/>
              <a:defRPr/>
            </a:pPr>
            <a:endParaRPr lang="en-GB"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defTabSz="966338">
              <a:defRPr/>
            </a:pPr>
            <a:endParaRPr lang="en-GB" sz="1100" dirty="0">
              <a:cs typeface="Arial" panose="020B0604020202020204" pitchFamily="34" charset="0"/>
            </a:endParaRPr>
          </a:p>
          <a:p>
            <a:pPr marL="0" indent="0">
              <a:lnSpc>
                <a:spcPct val="120000"/>
              </a:lnSpc>
              <a:spcBef>
                <a:spcPts val="0"/>
              </a:spcBef>
              <a:spcAft>
                <a:spcPts val="0"/>
              </a:spcAft>
              <a:buNone/>
            </a:pPr>
            <a:endParaRPr lang="en-GB" sz="1200" dirty="0">
              <a:solidFill>
                <a:schemeClr val="tx1"/>
              </a:solidFill>
              <a:latin typeface="Arial" panose="020B0604020202020204" pitchFamily="34" charset="0"/>
              <a:cs typeface="Arial" panose="020B0604020202020204" pitchFamily="34" charset="0"/>
            </a:endParaRPr>
          </a:p>
          <a:p>
            <a:pPr>
              <a:lnSpc>
                <a:spcPct val="120000"/>
              </a:lnSpc>
              <a:spcBef>
                <a:spcPts val="0"/>
              </a:spcBef>
              <a:spcAft>
                <a:spcPts val="0"/>
              </a:spcAft>
            </a:pPr>
            <a:endParaRPr lang="en-GB" sz="1200"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endParaRPr lang="en-GB"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lang="en-GB" sz="1200" b="0" dirty="0"/>
          </a:p>
          <a:p>
            <a:pPr marL="0" indent="0">
              <a:lnSpc>
                <a:spcPct val="120000"/>
              </a:lnSpc>
              <a:spcBef>
                <a:spcPts val="0"/>
              </a:spcBef>
              <a:spcAft>
                <a:spcPts val="0"/>
              </a:spcAft>
              <a:buNone/>
            </a:pPr>
            <a:endParaRPr lang="en-GB"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E59A33D-FCE9-43E0-9324-8294EC88F184}" type="slidenum">
              <a:rPr lang="en-GB" smtClean="0"/>
              <a:t>7</a:t>
            </a:fld>
            <a:endParaRPr lang="en-GB"/>
          </a:p>
        </p:txBody>
      </p:sp>
    </p:spTree>
    <p:extLst>
      <p:ext uri="{BB962C8B-B14F-4D97-AF65-F5344CB8AC3E}">
        <p14:creationId xmlns:p14="http://schemas.microsoft.com/office/powerpoint/2010/main" val="2407203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8B6D69-5B5D-DD40-9674-B3FDBD66E9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565" y="-5689"/>
            <a:ext cx="12270129" cy="6863689"/>
          </a:xfrm>
          <a:prstGeom prst="rect">
            <a:avLst/>
          </a:prstGeom>
        </p:spPr>
      </p:pic>
      <p:sp>
        <p:nvSpPr>
          <p:cNvPr id="11" name="Rectangle 10">
            <a:extLst>
              <a:ext uri="{FF2B5EF4-FFF2-40B4-BE49-F238E27FC236}">
                <a16:creationId xmlns:a16="http://schemas.microsoft.com/office/drawing/2014/main" id="{7867602C-F269-1F4D-8553-412DD2C7D6F3}"/>
              </a:ext>
            </a:extLst>
          </p:cNvPr>
          <p:cNvSpPr/>
          <p:nvPr userDrawn="1"/>
        </p:nvSpPr>
        <p:spPr>
          <a:xfrm>
            <a:off x="0" y="-9707"/>
            <a:ext cx="12268172" cy="6887818"/>
          </a:xfrm>
          <a:prstGeom prst="rect">
            <a:avLst/>
          </a:prstGeom>
          <a:gradFill flip="none" rotWithShape="1">
            <a:gsLst>
              <a:gs pos="49000">
                <a:srgbClr val="67686A">
                  <a:alpha val="19000"/>
                  <a:lumMod val="90000"/>
                </a:srgbClr>
              </a:gs>
              <a:gs pos="0">
                <a:schemeClr val="accent1">
                  <a:lumMod val="5000"/>
                  <a:lumOff val="95000"/>
                  <a:alpha val="0"/>
                </a:schemeClr>
              </a:gs>
              <a:gs pos="10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6">
            <a:extLst>
              <a:ext uri="{FF2B5EF4-FFF2-40B4-BE49-F238E27FC236}">
                <a16:creationId xmlns:a16="http://schemas.microsoft.com/office/drawing/2014/main" id="{CF2955F6-B41F-E444-A458-261E17BFC6E6}"/>
              </a:ext>
            </a:extLst>
          </p:cNvPr>
          <p:cNvSpPr/>
          <p:nvPr userDrawn="1"/>
        </p:nvSpPr>
        <p:spPr>
          <a:xfrm rot="16200000" flipH="1" flipV="1">
            <a:off x="-1478057" y="1435676"/>
            <a:ext cx="6887817" cy="3956831"/>
          </a:xfrm>
          <a:custGeom>
            <a:avLst/>
            <a:gdLst>
              <a:gd name="connsiteX0" fmla="*/ 0 w 6887817"/>
              <a:gd name="connsiteY0" fmla="*/ 5125232 h 5125232"/>
              <a:gd name="connsiteX1" fmla="*/ 0 w 6887817"/>
              <a:gd name="connsiteY1" fmla="*/ 0 h 5125232"/>
              <a:gd name="connsiteX2" fmla="*/ 6887817 w 6887817"/>
              <a:gd name="connsiteY2" fmla="*/ 5125232 h 5125232"/>
              <a:gd name="connsiteX3" fmla="*/ 0 w 6887817"/>
              <a:gd name="connsiteY3" fmla="*/ 5125232 h 5125232"/>
              <a:gd name="connsiteX0" fmla="*/ 67734 w 6955551"/>
              <a:gd name="connsiteY0" fmla="*/ 3008565 h 3008565"/>
              <a:gd name="connsiteX1" fmla="*/ 0 w 6955551"/>
              <a:gd name="connsiteY1" fmla="*/ 0 h 3008565"/>
              <a:gd name="connsiteX2" fmla="*/ 6955551 w 6955551"/>
              <a:gd name="connsiteY2" fmla="*/ 3008565 h 3008565"/>
              <a:gd name="connsiteX3" fmla="*/ 67734 w 6955551"/>
              <a:gd name="connsiteY3" fmla="*/ 3008565 h 3008565"/>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Lst>
            <a:ahLst/>
            <a:cxnLst>
              <a:cxn ang="0">
                <a:pos x="connsiteX0" y="connsiteY0"/>
              </a:cxn>
              <a:cxn ang="0">
                <a:pos x="connsiteX1" y="connsiteY1"/>
              </a:cxn>
              <a:cxn ang="0">
                <a:pos x="connsiteX2" y="connsiteY2"/>
              </a:cxn>
              <a:cxn ang="0">
                <a:pos x="connsiteX3" y="connsiteY3"/>
              </a:cxn>
            </a:cxnLst>
            <a:rect l="l" t="t" r="r" b="b"/>
            <a:pathLst>
              <a:path w="6887817" h="3956831">
                <a:moveTo>
                  <a:pt x="0" y="3956831"/>
                </a:moveTo>
                <a:lnTo>
                  <a:pt x="33866" y="0"/>
                </a:lnTo>
                <a:lnTo>
                  <a:pt x="6887817" y="3956831"/>
                </a:lnTo>
                <a:lnTo>
                  <a:pt x="0" y="3956831"/>
                </a:lnTo>
                <a:close/>
              </a:path>
            </a:pathLst>
          </a:custGeom>
          <a:solidFill>
            <a:srgbClr val="EB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542AA98-DAE9-A946-A065-665CCD57E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sp>
        <p:nvSpPr>
          <p:cNvPr id="14" name="Right Triangle 13">
            <a:extLst>
              <a:ext uri="{FF2B5EF4-FFF2-40B4-BE49-F238E27FC236}">
                <a16:creationId xmlns:a16="http://schemas.microsoft.com/office/drawing/2014/main" id="{ECF3164D-9EE7-2344-94E5-E6D422A9ADCB}"/>
              </a:ext>
            </a:extLst>
          </p:cNvPr>
          <p:cNvSpPr/>
          <p:nvPr userDrawn="1"/>
        </p:nvSpPr>
        <p:spPr>
          <a:xfrm flipH="1" flipV="1">
            <a:off x="8343872" y="-8926"/>
            <a:ext cx="3924300" cy="12881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167A850-436C-A54B-B4E4-F5A12B47BAD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9261" y="14422"/>
            <a:ext cx="12248911" cy="6863690"/>
          </a:xfrm>
          <a:prstGeom prst="rect">
            <a:avLst/>
          </a:prstGeom>
        </p:spPr>
      </p:pic>
    </p:spTree>
    <p:extLst>
      <p:ext uri="{BB962C8B-B14F-4D97-AF65-F5344CB8AC3E}">
        <p14:creationId xmlns:p14="http://schemas.microsoft.com/office/powerpoint/2010/main" val="34107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6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ED4963-E985-44C4-B8C4-FDD613B7C2F8}"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85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291B17-9318-49DB-B28B-6E5994AE9581}"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80BDA-181B-424D-BF8B-BB954DCAD63F}"/>
              </a:ext>
            </a:extLst>
          </p:cNvPr>
          <p:cNvSpPr/>
          <p:nvPr userDrawn="1"/>
        </p:nvSpPr>
        <p:spPr>
          <a:xfrm>
            <a:off x="-12564" y="-29817"/>
            <a:ext cx="12204564" cy="68878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60A9663C-192F-6F4B-A5DB-3740230AFB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503" y="-39756"/>
            <a:ext cx="5846654" cy="6949796"/>
          </a:xfrm>
          <a:prstGeom prst="rect">
            <a:avLst/>
          </a:prstGeom>
        </p:spPr>
      </p:pic>
      <p:pic>
        <p:nvPicPr>
          <p:cNvPr id="9" name="Picture 8">
            <a:extLst>
              <a:ext uri="{FF2B5EF4-FFF2-40B4-BE49-F238E27FC236}">
                <a16:creationId xmlns:a16="http://schemas.microsoft.com/office/drawing/2014/main" id="{5B4CD27A-07ED-4246-AC22-65D7448FDE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pic>
        <p:nvPicPr>
          <p:cNvPr id="15" name="Picture 14" descr="A close up of a logo&#10;&#10;Description automatically generated">
            <a:extLst>
              <a:ext uri="{FF2B5EF4-FFF2-40B4-BE49-F238E27FC236}">
                <a16:creationId xmlns:a16="http://schemas.microsoft.com/office/drawing/2014/main" id="{8E5D56BF-67CE-524A-9BE3-06F7761451B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35"/>
          <a:stretch/>
        </p:blipFill>
        <p:spPr>
          <a:xfrm>
            <a:off x="6587858" y="-676536"/>
            <a:ext cx="5614081" cy="7534536"/>
          </a:xfrm>
          <a:prstGeom prst="rect">
            <a:avLst/>
          </a:prstGeom>
        </p:spPr>
      </p:pic>
    </p:spTree>
    <p:extLst>
      <p:ext uri="{BB962C8B-B14F-4D97-AF65-F5344CB8AC3E}">
        <p14:creationId xmlns:p14="http://schemas.microsoft.com/office/powerpoint/2010/main" val="56683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llenge firs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3B8D7E-D71F-1A42-A239-F55AECE0F6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43" t="-156"/>
          <a:stretch/>
        </p:blipFill>
        <p:spPr>
          <a:xfrm rot="16200000">
            <a:off x="4342180" y="-1360589"/>
            <a:ext cx="6489231" cy="9210408"/>
          </a:xfrm>
          <a:prstGeom prst="rect">
            <a:avLst/>
          </a:prstGeom>
        </p:spPr>
      </p:pic>
    </p:spTree>
    <p:extLst>
      <p:ext uri="{BB962C8B-B14F-4D97-AF65-F5344CB8AC3E}">
        <p14:creationId xmlns:p14="http://schemas.microsoft.com/office/powerpoint/2010/main" val="402133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llenge seco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6B34E-706A-E744-A433-0D73EB3FF2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290932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llenge second slide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C13C017-1D28-7448-BA81-AE0583E98931}"/>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7" name="Picture 6">
            <a:extLst>
              <a:ext uri="{FF2B5EF4-FFF2-40B4-BE49-F238E27FC236}">
                <a16:creationId xmlns:a16="http://schemas.microsoft.com/office/drawing/2014/main" id="{BCE3BE81-0443-6041-9507-D6EFDB64E8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36634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llenge second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ADD4E-704B-7C45-A1D0-5F90CD0D8B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
        <p:nvSpPr>
          <p:cNvPr id="8" name="Picture Placeholder 8">
            <a:extLst>
              <a:ext uri="{FF2B5EF4-FFF2-40B4-BE49-F238E27FC236}">
                <a16:creationId xmlns:a16="http://schemas.microsoft.com/office/drawing/2014/main" id="{2243090F-9C9E-0544-9B79-594660102D31}"/>
              </a:ext>
            </a:extLst>
          </p:cNvPr>
          <p:cNvSpPr>
            <a:spLocks noGrp="1"/>
          </p:cNvSpPr>
          <p:nvPr>
            <p:ph type="pic" sz="quarter" idx="11"/>
          </p:nvPr>
        </p:nvSpPr>
        <p:spPr>
          <a:xfrm>
            <a:off x="8440924" y="-26127"/>
            <a:ext cx="37977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5969408"/>
              <a:gd name="connsiteY0" fmla="*/ 0 h 6892835"/>
              <a:gd name="connsiteX1" fmla="*/ 37977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3797708"/>
              <a:gd name="connsiteY0" fmla="*/ 0 h 6892835"/>
              <a:gd name="connsiteX1" fmla="*/ 3797708 w 3797708"/>
              <a:gd name="connsiteY1" fmla="*/ 8709 h 6892835"/>
              <a:gd name="connsiteX2" fmla="*/ 3783420 w 3797708"/>
              <a:gd name="connsiteY2" fmla="*/ 6892835 h 6892835"/>
              <a:gd name="connsiteX3" fmla="*/ 0 w 3797708"/>
              <a:gd name="connsiteY3" fmla="*/ 6892835 h 6892835"/>
              <a:gd name="connsiteX4" fmla="*/ 1487532 w 37977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08" h="6892835">
                <a:moveTo>
                  <a:pt x="1487532" y="0"/>
                </a:moveTo>
                <a:lnTo>
                  <a:pt x="3797708" y="8709"/>
                </a:lnTo>
                <a:cubicBezTo>
                  <a:pt x="3792945" y="2303418"/>
                  <a:pt x="3788183" y="4598126"/>
                  <a:pt x="3783420" y="6892835"/>
                </a:cubicBezTo>
                <a:lnTo>
                  <a:pt x="0" y="6892835"/>
                </a:lnTo>
                <a:lnTo>
                  <a:pt x="1487532" y="0"/>
                </a:lnTo>
                <a:close/>
              </a:path>
            </a:pathLst>
          </a:custGeom>
        </p:spPr>
        <p:txBody>
          <a:bodyPr/>
          <a:lstStyle/>
          <a:p>
            <a:endParaRPr lang="en-US"/>
          </a:p>
        </p:txBody>
      </p:sp>
    </p:spTree>
    <p:extLst>
      <p:ext uri="{BB962C8B-B14F-4D97-AF65-F5344CB8AC3E}">
        <p14:creationId xmlns:p14="http://schemas.microsoft.com/office/powerpoint/2010/main" val="67059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llenge thir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C25CCD-E72F-5F4E-B4DB-BB0690072602}"/>
              </a:ext>
            </a:extLst>
          </p:cNvPr>
          <p:cNvSpPr/>
          <p:nvPr userDrawn="1"/>
        </p:nvSpPr>
        <p:spPr>
          <a:xfrm>
            <a:off x="0" y="0"/>
            <a:ext cx="12198926"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56B8D836-162D-E045-B7F1-E60C1259DD58}"/>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14" name="Picture 13">
            <a:extLst>
              <a:ext uri="{FF2B5EF4-FFF2-40B4-BE49-F238E27FC236}">
                <a16:creationId xmlns:a16="http://schemas.microsoft.com/office/drawing/2014/main" id="{9A64116F-1248-B74E-811D-9F1CF1ED00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59966" y="2131589"/>
            <a:ext cx="5295086" cy="4175158"/>
          </a:xfrm>
          <a:prstGeom prst="rect">
            <a:avLst/>
          </a:prstGeom>
        </p:spPr>
      </p:pic>
    </p:spTree>
    <p:extLst>
      <p:ext uri="{BB962C8B-B14F-4D97-AF65-F5344CB8AC3E}">
        <p14:creationId xmlns:p14="http://schemas.microsoft.com/office/powerpoint/2010/main" val="267124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B4ED54-5B5E-4A04-93D3-5772E3CE3818}" type="datetime1">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892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389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4/7/2020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647579"/>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88" r:id="rId3"/>
    <p:sldLayoutId id="2147483689" r:id="rId4"/>
    <p:sldLayoutId id="2147483694" r:id="rId5"/>
    <p:sldLayoutId id="2147483699" r:id="rId6"/>
    <p:sldLayoutId id="2147483691" r:id="rId7"/>
    <p:sldLayoutId id="2147483693" r:id="rId8"/>
    <p:sldLayoutId id="2147483695" r:id="rId9"/>
    <p:sldLayoutId id="2147483696" r:id="rId10"/>
    <p:sldLayoutId id="2147483697" r:id="rId11"/>
    <p:sldLayoutId id="2147483698"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jfif"/><Relationship Id="rId4" Type="http://schemas.openxmlformats.org/officeDocument/2006/relationships/image" Target="../media/image12.jf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1B466FA-64F5-2042-8031-0D26A4AB58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62" y="0"/>
            <a:ext cx="12204062" cy="6869157"/>
          </a:xfrm>
          <a:prstGeom prst="rect">
            <a:avLst/>
          </a:prstGeom>
        </p:spPr>
      </p:pic>
      <p:sp>
        <p:nvSpPr>
          <p:cNvPr id="19" name="Rectangle 18">
            <a:extLst>
              <a:ext uri="{FF2B5EF4-FFF2-40B4-BE49-F238E27FC236}">
                <a16:creationId xmlns:a16="http://schemas.microsoft.com/office/drawing/2014/main" id="{781A0DC8-AEE2-BE4F-B4BF-BD89BC111DE5}"/>
              </a:ext>
            </a:extLst>
          </p:cNvPr>
          <p:cNvSpPr/>
          <p:nvPr/>
        </p:nvSpPr>
        <p:spPr>
          <a:xfrm>
            <a:off x="-12062" y="8012"/>
            <a:ext cx="12191998" cy="6869157"/>
          </a:xfrm>
          <a:prstGeom prst="rect">
            <a:avLst/>
          </a:prstGeom>
          <a:gradFill>
            <a:gsLst>
              <a:gs pos="26000">
                <a:srgbClr val="67686A">
                  <a:alpha val="19000"/>
                  <a:lumMod val="90000"/>
                </a:srgbClr>
              </a:gs>
              <a:gs pos="0">
                <a:schemeClr val="accent1">
                  <a:lumMod val="5000"/>
                  <a:lumOff val="95000"/>
                  <a:alpha val="0"/>
                </a:schemeClr>
              </a:gs>
              <a:gs pos="100000">
                <a:schemeClr val="tx1"/>
              </a:gs>
            </a:gsLst>
            <a:lin ang="81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DA3160C-1C40-5446-AF56-9FE0F667B709}"/>
              </a:ext>
            </a:extLst>
          </p:cNvPr>
          <p:cNvSpPr txBox="1">
            <a:spLocks/>
          </p:cNvSpPr>
          <p:nvPr/>
        </p:nvSpPr>
        <p:spPr>
          <a:xfrm>
            <a:off x="310518" y="487550"/>
            <a:ext cx="5097232"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bg1"/>
                </a:solidFill>
                <a:latin typeface="Impact" panose="020B0806030902050204" pitchFamily="34" charset="0"/>
                <a:cs typeface="Arial" panose="020B0604020202020204" pitchFamily="34" charset="0"/>
              </a:rPr>
              <a:t>PERSONAL CHALLENGE</a:t>
            </a:r>
          </a:p>
        </p:txBody>
      </p:sp>
      <p:sp>
        <p:nvSpPr>
          <p:cNvPr id="12" name="Rectangle 11">
            <a:extLst>
              <a:ext uri="{FF2B5EF4-FFF2-40B4-BE49-F238E27FC236}">
                <a16:creationId xmlns:a16="http://schemas.microsoft.com/office/drawing/2014/main" id="{DF474B5A-52A1-5640-BA19-BEA62A2DF3A9}"/>
              </a:ext>
            </a:extLst>
          </p:cNvPr>
          <p:cNvSpPr/>
          <p:nvPr/>
        </p:nvSpPr>
        <p:spPr>
          <a:xfrm>
            <a:off x="297239" y="2512438"/>
            <a:ext cx="3265195" cy="2862322"/>
          </a:xfrm>
          <a:prstGeom prst="rect">
            <a:avLst/>
          </a:prstGeom>
        </p:spPr>
        <p:txBody>
          <a:bodyPr wrap="square">
            <a:spAutoFit/>
          </a:bodyPr>
          <a:lstStyle/>
          <a:p>
            <a:r>
              <a:rPr lang="en-GB" sz="3600" dirty="0">
                <a:solidFill>
                  <a:schemeClr val="bg1"/>
                </a:solidFill>
                <a:latin typeface="Impact" panose="020B0806030902050204" pitchFamily="34" charset="0"/>
              </a:rPr>
              <a:t>WORK HARD TO GET GOOD, THEN WORK HARDER TO GET BETTER.</a:t>
            </a:r>
            <a:br>
              <a:rPr lang="en-GB" dirty="0">
                <a:solidFill>
                  <a:schemeClr val="bg1"/>
                </a:solidFill>
                <a:latin typeface="Impact" panose="020B0806030902050204" pitchFamily="34" charset="0"/>
              </a:rPr>
            </a:br>
            <a:endParaRPr lang="en-GB" dirty="0">
              <a:solidFill>
                <a:schemeClr val="bg1"/>
              </a:solidFill>
              <a:latin typeface="Impact" panose="020B0806030902050204" pitchFamily="34" charset="0"/>
            </a:endParaRPr>
          </a:p>
          <a:p>
            <a:r>
              <a:rPr lang="en-GB" dirty="0">
                <a:solidFill>
                  <a:schemeClr val="bg1"/>
                </a:solidFill>
                <a:latin typeface="Arial" panose="020B0604020202020204" pitchFamily="34" charset="0"/>
                <a:cs typeface="Arial" panose="020B0604020202020204" pitchFamily="34" charset="0"/>
              </a:rPr>
              <a:t>Roger Federer</a:t>
            </a:r>
          </a:p>
        </p:txBody>
      </p:sp>
      <p:sp>
        <p:nvSpPr>
          <p:cNvPr id="13" name="TextBox 12">
            <a:extLst>
              <a:ext uri="{FF2B5EF4-FFF2-40B4-BE49-F238E27FC236}">
                <a16:creationId xmlns:a16="http://schemas.microsoft.com/office/drawing/2014/main" id="{3F141572-E0A4-BA43-8C2D-64F3FA54D89E}"/>
              </a:ext>
            </a:extLst>
          </p:cNvPr>
          <p:cNvSpPr txBox="1"/>
          <p:nvPr/>
        </p:nvSpPr>
        <p:spPr>
          <a:xfrm>
            <a:off x="297236" y="1474174"/>
            <a:ext cx="1542886" cy="2646878"/>
          </a:xfrm>
          <a:prstGeom prst="rect">
            <a:avLst/>
          </a:prstGeom>
          <a:noFill/>
        </p:spPr>
        <p:txBody>
          <a:bodyPr wrap="square" rtlCol="0">
            <a:spAutoFit/>
          </a:bodyPr>
          <a:lstStyle/>
          <a:p>
            <a:r>
              <a:rPr lang="en-GB" sz="16600" dirty="0">
                <a:solidFill>
                  <a:schemeClr val="bg1"/>
                </a:solidFill>
                <a:latin typeface="Impact" panose="020B0806030902050204" pitchFamily="34" charset="0"/>
              </a:rPr>
              <a:t>“</a:t>
            </a:r>
            <a:endParaRPr lang="en-US" sz="16600" dirty="0"/>
          </a:p>
        </p:txBody>
      </p:sp>
      <p:sp>
        <p:nvSpPr>
          <p:cNvPr id="14" name="TextBox 13">
            <a:extLst>
              <a:ext uri="{FF2B5EF4-FFF2-40B4-BE49-F238E27FC236}">
                <a16:creationId xmlns:a16="http://schemas.microsoft.com/office/drawing/2014/main" id="{A9AB9508-5854-1248-B3C7-2795A980670E}"/>
              </a:ext>
            </a:extLst>
          </p:cNvPr>
          <p:cNvSpPr txBox="1"/>
          <p:nvPr/>
        </p:nvSpPr>
        <p:spPr>
          <a:xfrm rot="10800000">
            <a:off x="2457045" y="2818106"/>
            <a:ext cx="1542886" cy="2646878"/>
          </a:xfrm>
          <a:prstGeom prst="rect">
            <a:avLst/>
          </a:prstGeom>
          <a:noFill/>
        </p:spPr>
        <p:txBody>
          <a:bodyPr wrap="square" rtlCol="0">
            <a:spAutoFit/>
          </a:bodyPr>
          <a:lstStyle/>
          <a:p>
            <a:r>
              <a:rPr lang="en-GB" sz="16600" dirty="0">
                <a:solidFill>
                  <a:schemeClr val="bg1"/>
                </a:solidFill>
                <a:latin typeface="Impact" panose="020B0806030902050204" pitchFamily="34" charset="0"/>
              </a:rPr>
              <a:t>“</a:t>
            </a:r>
            <a:endParaRPr lang="en-US" sz="16600" dirty="0"/>
          </a:p>
        </p:txBody>
      </p:sp>
      <p:sp>
        <p:nvSpPr>
          <p:cNvPr id="2" name="Rectangle 1">
            <a:extLst>
              <a:ext uri="{FF2B5EF4-FFF2-40B4-BE49-F238E27FC236}">
                <a16:creationId xmlns:a16="http://schemas.microsoft.com/office/drawing/2014/main" id="{97AA479A-9A26-5E40-9EF2-0B116E0FF0CF}"/>
              </a:ext>
            </a:extLst>
          </p:cNvPr>
          <p:cNvSpPr/>
          <p:nvPr/>
        </p:nvSpPr>
        <p:spPr>
          <a:xfrm>
            <a:off x="-12062" y="5638734"/>
            <a:ext cx="5579237" cy="1282677"/>
          </a:xfrm>
          <a:custGeom>
            <a:avLst/>
            <a:gdLst>
              <a:gd name="connsiteX0" fmla="*/ 0 w 2423771"/>
              <a:gd name="connsiteY0" fmla="*/ 0 h 577236"/>
              <a:gd name="connsiteX1" fmla="*/ 2423771 w 2423771"/>
              <a:gd name="connsiteY1" fmla="*/ 0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0 h 577236"/>
              <a:gd name="connsiteX1" fmla="*/ 1686017 w 2423771"/>
              <a:gd name="connsiteY1" fmla="*/ 342900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0 h 577236"/>
              <a:gd name="connsiteX1" fmla="*/ 1409485 w 2423771"/>
              <a:gd name="connsiteY1" fmla="*/ 460888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0 h 577236"/>
              <a:gd name="connsiteX1" fmla="*/ 1486914 w 2423771"/>
              <a:gd name="connsiteY1" fmla="*/ 342901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224912 h 802148"/>
              <a:gd name="connsiteX1" fmla="*/ 1114518 w 2423771"/>
              <a:gd name="connsiteY1" fmla="*/ 0 h 802148"/>
              <a:gd name="connsiteX2" fmla="*/ 2423771 w 2423771"/>
              <a:gd name="connsiteY2" fmla="*/ 802148 h 802148"/>
              <a:gd name="connsiteX3" fmla="*/ 0 w 2423771"/>
              <a:gd name="connsiteY3" fmla="*/ 802148 h 802148"/>
              <a:gd name="connsiteX4" fmla="*/ 0 w 2423771"/>
              <a:gd name="connsiteY4" fmla="*/ 224912 h 802148"/>
              <a:gd name="connsiteX0" fmla="*/ 0 w 2423771"/>
              <a:gd name="connsiteY0" fmla="*/ 0 h 577236"/>
              <a:gd name="connsiteX1" fmla="*/ 2423771 w 2423771"/>
              <a:gd name="connsiteY1" fmla="*/ 577236 h 577236"/>
              <a:gd name="connsiteX2" fmla="*/ 0 w 2423771"/>
              <a:gd name="connsiteY2" fmla="*/ 577236 h 577236"/>
              <a:gd name="connsiteX3" fmla="*/ 0 w 2423771"/>
              <a:gd name="connsiteY3" fmla="*/ 0 h 577236"/>
              <a:gd name="connsiteX0" fmla="*/ 0 w 2574942"/>
              <a:gd name="connsiteY0" fmla="*/ 0 h 591984"/>
              <a:gd name="connsiteX1" fmla="*/ 2574942 w 2574942"/>
              <a:gd name="connsiteY1" fmla="*/ 591984 h 591984"/>
              <a:gd name="connsiteX2" fmla="*/ 0 w 2574942"/>
              <a:gd name="connsiteY2" fmla="*/ 577236 h 591984"/>
              <a:gd name="connsiteX3" fmla="*/ 0 w 2574942"/>
              <a:gd name="connsiteY3" fmla="*/ 0 h 591984"/>
            </a:gdLst>
            <a:ahLst/>
            <a:cxnLst>
              <a:cxn ang="0">
                <a:pos x="connsiteX0" y="connsiteY0"/>
              </a:cxn>
              <a:cxn ang="0">
                <a:pos x="connsiteX1" y="connsiteY1"/>
              </a:cxn>
              <a:cxn ang="0">
                <a:pos x="connsiteX2" y="connsiteY2"/>
              </a:cxn>
              <a:cxn ang="0">
                <a:pos x="connsiteX3" y="connsiteY3"/>
              </a:cxn>
            </a:cxnLst>
            <a:rect l="l" t="t" r="r" b="b"/>
            <a:pathLst>
              <a:path w="2574942" h="591984">
                <a:moveTo>
                  <a:pt x="0" y="0"/>
                </a:moveTo>
                <a:lnTo>
                  <a:pt x="2574942" y="591984"/>
                </a:lnTo>
                <a:lnTo>
                  <a:pt x="0" y="577236"/>
                </a:lnTo>
                <a:lnTo>
                  <a:pt x="0" y="0"/>
                </a:lnTo>
                <a:close/>
              </a:path>
            </a:pathLst>
          </a:custGeom>
          <a:solidFill>
            <a:srgbClr val="EB5D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EE2A78C2-7B1A-0646-82AA-885116422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440" y="0"/>
            <a:ext cx="7355558" cy="2838452"/>
          </a:xfrm>
          <a:prstGeom prst="rect">
            <a:avLst/>
          </a:prstGeom>
        </p:spPr>
      </p:pic>
    </p:spTree>
    <p:extLst>
      <p:ext uri="{BB962C8B-B14F-4D97-AF65-F5344CB8AC3E}">
        <p14:creationId xmlns:p14="http://schemas.microsoft.com/office/powerpoint/2010/main" val="44892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(1)</a:t>
            </a:r>
          </a:p>
        </p:txBody>
      </p:sp>
      <p:sp>
        <p:nvSpPr>
          <p:cNvPr id="5" name="Rectangle 4"/>
          <p:cNvSpPr/>
          <p:nvPr/>
        </p:nvSpPr>
        <p:spPr>
          <a:xfrm>
            <a:off x="6850800" y="1088140"/>
            <a:ext cx="4648942" cy="4949112"/>
          </a:xfrm>
          <a:prstGeom prst="rect">
            <a:avLst/>
          </a:prstGeom>
        </p:spPr>
        <p:txBody>
          <a:bodyPr wrap="square">
            <a:spAutoFit/>
          </a:bodyPr>
          <a:lstStyle/>
          <a:p>
            <a:pPr>
              <a:spcAft>
                <a:spcPts val="1200"/>
              </a:spcAft>
            </a:pPr>
            <a:r>
              <a:rPr lang="en-GB" sz="2000" dirty="0">
                <a:solidFill>
                  <a:srgbClr val="EB5D0B"/>
                </a:solidFill>
                <a:latin typeface="Impact" panose="020B0806030902050204" pitchFamily="34" charset="0"/>
                <a:cs typeface="Arial" panose="020B0604020202020204" pitchFamily="34" charset="0"/>
              </a:rPr>
              <a:t>DEFINING THE KEY CHARACTER QUALITIES</a:t>
            </a:r>
          </a:p>
          <a:p>
            <a:pPr>
              <a:lnSpc>
                <a:spcPct val="110000"/>
              </a:lnSpc>
              <a:spcAft>
                <a:spcPts val="600"/>
              </a:spcAft>
            </a:pPr>
            <a:r>
              <a:rPr lang="en-GB" sz="1400" dirty="0">
                <a:solidFill>
                  <a:srgbClr val="000000"/>
                </a:solidFill>
                <a:latin typeface="Arial" panose="020B0604020202020204" pitchFamily="34" charset="0"/>
                <a:cs typeface="Arial" panose="020B0604020202020204" pitchFamily="34" charset="0"/>
              </a:rPr>
              <a:t>Here are some ways to define the key character qualities. Children might have their own understanding of them too, especially after they have done the challenges:</a:t>
            </a:r>
            <a:endParaRPr lang="en-GB" sz="1400" b="1"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Resilience: </a:t>
            </a:r>
            <a:r>
              <a:rPr lang="en-GB" sz="1400" dirty="0">
                <a:latin typeface="Arial" panose="020B0604020202020204" pitchFamily="34" charset="0"/>
                <a:cs typeface="Arial" panose="020B0604020202020204" pitchFamily="34" charset="0"/>
              </a:rPr>
              <a:t>when you can ‘bounce back’ and get through something which has been difficult, or made you unhappy.</a:t>
            </a:r>
            <a:endParaRPr lang="en-GB" sz="1400" b="1" dirty="0">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Perseverance: </a:t>
            </a:r>
            <a:r>
              <a:rPr lang="en-GB" sz="1400" dirty="0">
                <a:latin typeface="Arial" panose="020B0604020202020204" pitchFamily="34" charset="0"/>
                <a:cs typeface="Arial" panose="020B0604020202020204" pitchFamily="34" charset="0"/>
              </a:rPr>
              <a:t>when you keep on trying at something and don’t give up.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Motivation: </a:t>
            </a:r>
            <a:r>
              <a:rPr lang="en-GB" sz="1400" dirty="0">
                <a:latin typeface="Arial" panose="020B0604020202020204" pitchFamily="34" charset="0"/>
                <a:cs typeface="Arial" panose="020B0604020202020204" pitchFamily="34" charset="0"/>
              </a:rPr>
              <a:t>doing something because you want to, not because you are told to.</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Passion: </a:t>
            </a:r>
            <a:r>
              <a:rPr lang="en-GB" sz="1400" dirty="0">
                <a:latin typeface="Arial" panose="020B0604020202020204" pitchFamily="34" charset="0"/>
                <a:cs typeface="Arial" panose="020B0604020202020204" pitchFamily="34" charset="0"/>
              </a:rPr>
              <a:t>you have a very strong interest in something – you are excited and enthusiastic about it; you really love it!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Respect: </a:t>
            </a:r>
            <a:r>
              <a:rPr lang="en-GB" sz="1400" dirty="0">
                <a:latin typeface="Arial" panose="020B0604020202020204" pitchFamily="34" charset="0"/>
                <a:cs typeface="Arial" panose="020B0604020202020204" pitchFamily="34" charset="0"/>
              </a:rPr>
              <a:t>thinking about </a:t>
            </a:r>
            <a:r>
              <a:rPr lang="en-GB" sz="1400" dirty="0">
                <a:solidFill>
                  <a:srgbClr val="000000"/>
                </a:solidFill>
                <a:latin typeface="Arial" panose="020B0604020202020204" pitchFamily="34" charset="0"/>
                <a:cs typeface="Arial" panose="020B0604020202020204" pitchFamily="34" charset="0"/>
              </a:rPr>
              <a:t>how what you do or say might affect others; listening and appreciating who they are / what they do.</a:t>
            </a:r>
            <a:endParaRPr lang="en-GB" sz="14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915200" y="1087200"/>
            <a:ext cx="4562718" cy="4475136"/>
          </a:xfrm>
          <a:prstGeom prst="rect">
            <a:avLst/>
          </a:prstGeom>
        </p:spPr>
        <p:txBody>
          <a:bodyPr wrap="square">
            <a:noAutofit/>
          </a:bodyPr>
          <a:lstStyle/>
          <a:p>
            <a:pPr>
              <a:spcAft>
                <a:spcPts val="1200"/>
              </a:spcAft>
            </a:pPr>
            <a:r>
              <a:rPr lang="en-GB" sz="2000" dirty="0">
                <a:solidFill>
                  <a:srgbClr val="EB5D0B"/>
                </a:solidFill>
                <a:latin typeface="Impact" panose="020B0806030902050204" pitchFamily="34" charset="0"/>
                <a:cs typeface="Calibri"/>
              </a:rPr>
              <a:t>DEVELOPING CHARACTER QUALITIES THROUGH TENNIS</a:t>
            </a:r>
          </a:p>
          <a:p>
            <a:pPr>
              <a:lnSpc>
                <a:spcPct val="110000"/>
              </a:lnSpc>
              <a:spcAft>
                <a:spcPts val="600"/>
              </a:spcAft>
            </a:pPr>
            <a:r>
              <a:rPr lang="en-GB" sz="1400" dirty="0"/>
              <a:t>The LTA Youth Schools programme is a suite of resources developed by the LTA to inspire the next generation of players and fans. These personal development activities were originally designed for teaching in lessons such as Personal, Social, Health and Economic (PSHE) Education, but have been adapted to support home learning. </a:t>
            </a:r>
          </a:p>
          <a:p>
            <a:pPr>
              <a:lnSpc>
                <a:spcPct val="110000"/>
              </a:lnSpc>
            </a:pPr>
            <a:r>
              <a:rPr lang="en-GB" sz="1400" dirty="0">
                <a:solidFill>
                  <a:srgbClr val="000000"/>
                </a:solidFill>
                <a:latin typeface="Arial" panose="020B0604020202020204" pitchFamily="34" charset="0"/>
                <a:cs typeface="Arial" panose="020B0604020202020204" pitchFamily="34" charset="0"/>
              </a:rPr>
              <a:t>This resource from the LTA gives children and their families information and activities to help them develop qualities and skills for personal development through five tennis-related challenges. The key character qualities are: resilience (which includes bouncing back); perseverance; motivation; passion (including enthusiasm) and respect. </a:t>
            </a:r>
            <a:r>
              <a:rPr lang="en-US" sz="1400" dirty="0">
                <a:solidFill>
                  <a:srgbClr val="000000"/>
                </a:solidFill>
                <a:latin typeface="Arial" panose="020B0604020202020204" pitchFamily="34" charset="0"/>
                <a:cs typeface="Arial" panose="020B0604020202020204" pitchFamily="34" charset="0"/>
              </a:rPr>
              <a:t>The challenges are designed for children in </a:t>
            </a:r>
            <a:r>
              <a:rPr lang="en-GB" sz="1400" dirty="0">
                <a:solidFill>
                  <a:srgbClr val="000000"/>
                </a:solidFill>
                <a:latin typeface="Arial" panose="020B0604020202020204" pitchFamily="34" charset="0"/>
                <a:cs typeface="Arial" panose="020B0604020202020204" pitchFamily="34" charset="0"/>
              </a:rPr>
              <a:t>Key Stage 2 (Years 3-6)</a:t>
            </a:r>
            <a:r>
              <a:rPr lang="en-US" sz="1400" dirty="0">
                <a:solidFill>
                  <a:srgbClr val="000000"/>
                </a:solidFill>
                <a:latin typeface="Arial" panose="020B0604020202020204" pitchFamily="34" charset="0"/>
                <a:cs typeface="Arial" panose="020B0604020202020204" pitchFamily="34" charset="0"/>
              </a:rPr>
              <a:t> (Scotland: P4-7).</a:t>
            </a:r>
            <a:endParaRPr lang="en-GB" sz="1400" dirty="0">
              <a:solidFill>
                <a:srgbClr val="000000"/>
              </a:solidFill>
              <a:latin typeface="Arial" panose="020B0604020202020204" pitchFamily="34" charset="0"/>
              <a:cs typeface="Arial" panose="020B0604020202020204" pitchFamily="34" charset="0"/>
            </a:endParaRPr>
          </a:p>
        </p:txBody>
      </p:sp>
      <p:sp>
        <p:nvSpPr>
          <p:cNvPr id="6" name="Right Triangle 5">
            <a:extLst>
              <a:ext uri="{FF2B5EF4-FFF2-40B4-BE49-F238E27FC236}">
                <a16:creationId xmlns:a16="http://schemas.microsoft.com/office/drawing/2014/main" id="{D15A8A88-8DDC-7044-9C95-F9D030590ED4}"/>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21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5200" y="1087200"/>
            <a:ext cx="4671580" cy="4252896"/>
          </a:xfrm>
          <a:prstGeom prst="rect">
            <a:avLst/>
          </a:prstGeom>
        </p:spPr>
        <p:txBody>
          <a:bodyPr wrap="square">
            <a:noAutofit/>
          </a:bodyPr>
          <a:lstStyle/>
          <a:p>
            <a:pPr>
              <a:lnSpc>
                <a:spcPct val="110000"/>
              </a:lnSpc>
              <a:spcAft>
                <a:spcPts val="1200"/>
              </a:spcAft>
            </a:pPr>
            <a:r>
              <a:rPr lang="en-GB" sz="2000" dirty="0">
                <a:solidFill>
                  <a:srgbClr val="EB5D0B"/>
                </a:solidFill>
                <a:latin typeface="Impact" panose="020B0806030902050204" pitchFamily="34" charset="0"/>
                <a:cs typeface="Calibri"/>
              </a:rPr>
              <a:t>COMPLETING THE CHALLENGES</a:t>
            </a:r>
            <a:endParaRPr lang="en-GB" sz="2000"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First, look at the introductory presentation which sets the scene for the challenges, including the films. This will give you some useful background information about tennis, and about the key physical and character qualities which tennis players need.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do the five challenges whenever you want to, inside your home or in an outside space if you have one. For example, you might choose to do one a day for a week.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challenges have been designed so that ideally, families can work through the activities together. However, children can also use them independently.</a:t>
            </a:r>
            <a:endParaRPr lang="en-US" sz="1400" spc="-20" dirty="0">
              <a:latin typeface="Arial" panose="020B0604020202020204" pitchFamily="34" charset="0"/>
              <a:cs typeface="Arial" panose="020B0604020202020204" pitchFamily="34" charset="0"/>
            </a:endParaRPr>
          </a:p>
          <a:p>
            <a:pPr>
              <a:lnSpc>
                <a:spcPct val="110000"/>
              </a:lnSpc>
              <a:spcAft>
                <a:spcPts val="600"/>
              </a:spcAft>
            </a:pPr>
            <a:endParaRPr lang="en-US"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(2)</a:t>
            </a:r>
          </a:p>
        </p:txBody>
      </p:sp>
      <p:sp>
        <p:nvSpPr>
          <p:cNvPr id="4" name="Rectangle 3"/>
          <p:cNvSpPr/>
          <p:nvPr/>
        </p:nvSpPr>
        <p:spPr>
          <a:xfrm>
            <a:off x="6850799" y="1573200"/>
            <a:ext cx="4936823" cy="2301376"/>
          </a:xfrm>
          <a:prstGeom prst="rect">
            <a:avLst/>
          </a:prstGeom>
        </p:spPr>
        <p:txBody>
          <a:bodyPr wrap="square">
            <a:noAutofit/>
          </a:bodyPr>
          <a:lstStyle/>
          <a:p>
            <a:pPr marL="234000" indent="-234000">
              <a:lnSpc>
                <a:spcPct val="110000"/>
              </a:lnSpc>
              <a:spcAft>
                <a:spcPts val="600"/>
              </a:spcAft>
              <a:buFont typeface="Arial" panose="020B0604020202020204" pitchFamily="34" charset="0"/>
              <a:buChar char="•"/>
            </a:pPr>
            <a:r>
              <a:rPr lang="en-US" sz="1400" spc="-20" dirty="0">
                <a:latin typeface="Arial" panose="020B0604020202020204" pitchFamily="34" charset="0"/>
                <a:cs typeface="Arial" panose="020B0604020202020204" pitchFamily="34" charset="0"/>
              </a:rPr>
              <a:t>You don’t need any special equipment – some challenges </a:t>
            </a:r>
            <a:r>
              <a:rPr lang="en-US" sz="1400" dirty="0">
                <a:latin typeface="Arial" panose="020B0604020202020204" pitchFamily="34" charset="0"/>
                <a:cs typeface="Arial" panose="020B0604020202020204" pitchFamily="34" charset="0"/>
              </a:rPr>
              <a:t>need no equipment at all; others only whatever you can find around the home. Ideas are provided if you want to make the challenges harder, or you can think of your own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ways to take them further.</a:t>
            </a:r>
          </a:p>
          <a:p>
            <a:pPr marL="234000" indent="-23400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Each challenge focuses on one key character quality; however, children are encouraged to think about the other qualities which they might be using too. If doing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challenges with other people, at the end of each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one there is the chance to ‘award’ someone who best demonstrated a key quality. </a:t>
            </a:r>
          </a:p>
          <a:p>
            <a:pPr marL="234000" indent="-234000">
              <a:buFont typeface="Arial" panose="020B0604020202020204" pitchFamily="34" charset="0"/>
              <a:buChar char="•"/>
            </a:pPr>
            <a:r>
              <a:rPr lang="en-US" sz="1400" spc="-20" dirty="0">
                <a:latin typeface="Arial" panose="020B0604020202020204" pitchFamily="34" charset="0"/>
                <a:cs typeface="Arial" panose="020B0604020202020204" pitchFamily="34" charset="0"/>
              </a:rPr>
              <a:t>There is </a:t>
            </a:r>
            <a:r>
              <a:rPr lang="en-US" sz="1400" spc="-20">
                <a:latin typeface="Arial" panose="020B0604020202020204" pitchFamily="34" charset="0"/>
                <a:cs typeface="Arial" panose="020B0604020202020204" pitchFamily="34" charset="0"/>
              </a:rPr>
              <a:t>also this </a:t>
            </a:r>
            <a:r>
              <a:rPr lang="en-US" sz="1400" spc="-20" dirty="0">
                <a:latin typeface="Arial" panose="020B0604020202020204" pitchFamily="34" charset="0"/>
                <a:cs typeface="Arial" panose="020B0604020202020204" pitchFamily="34" charset="0"/>
              </a:rPr>
              <a:t>final ‘personal challenge’ which encourages </a:t>
            </a:r>
            <a:r>
              <a:rPr lang="en-US" sz="1400" dirty="0">
                <a:latin typeface="Arial" panose="020B0604020202020204" pitchFamily="34" charset="0"/>
                <a:cs typeface="Arial" panose="020B0604020202020204" pitchFamily="34" charset="0"/>
              </a:rPr>
              <a:t>children to develop a skill over the course of a week.</a:t>
            </a:r>
          </a:p>
        </p:txBody>
      </p:sp>
      <p:grpSp>
        <p:nvGrpSpPr>
          <p:cNvPr id="10" name="Group 9">
            <a:extLst>
              <a:ext uri="{FF2B5EF4-FFF2-40B4-BE49-F238E27FC236}">
                <a16:creationId xmlns:a16="http://schemas.microsoft.com/office/drawing/2014/main" id="{F47CBBC5-A024-8740-BE08-223D6D7585C0}"/>
              </a:ext>
            </a:extLst>
          </p:cNvPr>
          <p:cNvGrpSpPr/>
          <p:nvPr/>
        </p:nvGrpSpPr>
        <p:grpSpPr>
          <a:xfrm>
            <a:off x="7546041" y="4913643"/>
            <a:ext cx="3546338" cy="1652934"/>
            <a:chOff x="8290620" y="4913643"/>
            <a:chExt cx="3546338" cy="1652934"/>
          </a:xfrm>
        </p:grpSpPr>
        <p:sp>
          <p:nvSpPr>
            <p:cNvPr id="11" name="Rounded Rectangle 10">
              <a:extLst>
                <a:ext uri="{FF2B5EF4-FFF2-40B4-BE49-F238E27FC236}">
                  <a16:creationId xmlns:a16="http://schemas.microsoft.com/office/drawing/2014/main" id="{4FC72BE6-1E3B-1F43-8B6E-84EBC64BB165}"/>
                </a:ext>
              </a:extLst>
            </p:cNvPr>
            <p:cNvSpPr/>
            <p:nvPr/>
          </p:nvSpPr>
          <p:spPr>
            <a:xfrm flipH="1">
              <a:off x="10831382" y="4913643"/>
              <a:ext cx="1005576" cy="1652934"/>
            </a:xfrm>
            <a:prstGeom prst="roundRect">
              <a:avLst>
                <a:gd name="adj" fmla="val 0"/>
              </a:avLst>
            </a:prstGeom>
            <a:blipFill>
              <a:blip r:embed="rId3"/>
              <a:stretch>
                <a:fillRect l="-17472" t="-2318" r="-16806" b="-92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5720EC1-EA52-AC41-AEA4-48674381115C}"/>
                </a:ext>
              </a:extLst>
            </p:cNvPr>
            <p:cNvSpPr/>
            <p:nvPr/>
          </p:nvSpPr>
          <p:spPr>
            <a:xfrm flipH="1">
              <a:off x="9560451" y="4913643"/>
              <a:ext cx="1005576" cy="1652934"/>
            </a:xfrm>
            <a:prstGeom prst="roundRect">
              <a:avLst>
                <a:gd name="adj" fmla="val 0"/>
              </a:avLst>
            </a:prstGeom>
            <a:blipFill>
              <a:blip r:embed="rId4"/>
              <a:stretch>
                <a:fillRect l="-56148" t="-2" r="-77057" b="-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214BD2C-6EA9-C947-A0B7-03DA22941C75}"/>
                </a:ext>
              </a:extLst>
            </p:cNvPr>
            <p:cNvSpPr/>
            <p:nvPr/>
          </p:nvSpPr>
          <p:spPr>
            <a:xfrm flipH="1">
              <a:off x="8290620" y="4913643"/>
              <a:ext cx="1005576" cy="1652934"/>
            </a:xfrm>
            <a:prstGeom prst="roundRect">
              <a:avLst>
                <a:gd name="adj" fmla="val 0"/>
              </a:avLst>
            </a:prstGeom>
            <a:blipFill>
              <a:blip r:embed="rId5"/>
              <a:stretch>
                <a:fillRect l="-91705" t="-4077" r="-27404" b="-55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ight Triangle 16">
            <a:extLst>
              <a:ext uri="{FF2B5EF4-FFF2-40B4-BE49-F238E27FC236}">
                <a16:creationId xmlns:a16="http://schemas.microsoft.com/office/drawing/2014/main" id="{8D8ED447-BCCC-D841-9461-C8BCBB285269}"/>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itle 1">
            <a:extLst>
              <a:ext uri="{FF2B5EF4-FFF2-40B4-BE49-F238E27FC236}">
                <a16:creationId xmlns:a16="http://schemas.microsoft.com/office/drawing/2014/main" id="{5CEE864C-D664-5D4E-B3BB-C6CFDF932B45}"/>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rgbClr val="EB5D0B"/>
                </a:solidFill>
                <a:latin typeface="Impact" panose="020B0806030902050204" pitchFamily="34" charset="0"/>
                <a:cs typeface="Arial" panose="020B0604020202020204" pitchFamily="34" charset="0"/>
              </a:rPr>
              <a:t>WARM-UP</a:t>
            </a:r>
          </a:p>
        </p:txBody>
      </p:sp>
      <p:pic>
        <p:nvPicPr>
          <p:cNvPr id="10" name="Picture 9">
            <a:extLst>
              <a:ext uri="{FF2B5EF4-FFF2-40B4-BE49-F238E27FC236}">
                <a16:creationId xmlns:a16="http://schemas.microsoft.com/office/drawing/2014/main" id="{9E51124C-4E63-7143-9AF4-18908F751D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543" t="-156"/>
          <a:stretch/>
        </p:blipFill>
        <p:spPr>
          <a:xfrm rot="16200000">
            <a:off x="4342180" y="-1360589"/>
            <a:ext cx="6489231" cy="9210408"/>
          </a:xfrm>
          <a:prstGeom prst="rect">
            <a:avLst/>
          </a:prstGeom>
        </p:spPr>
      </p:pic>
      <p:sp>
        <p:nvSpPr>
          <p:cNvPr id="11" name="Rectangle 10">
            <a:extLst>
              <a:ext uri="{FF2B5EF4-FFF2-40B4-BE49-F238E27FC236}">
                <a16:creationId xmlns:a16="http://schemas.microsoft.com/office/drawing/2014/main" id="{9586465D-99BC-4F21-9937-3F782B9DF9F8}"/>
              </a:ext>
            </a:extLst>
          </p:cNvPr>
          <p:cNvSpPr/>
          <p:nvPr/>
        </p:nvSpPr>
        <p:spPr>
          <a:xfrm>
            <a:off x="1915200" y="1087200"/>
            <a:ext cx="6096000" cy="4750018"/>
          </a:xfrm>
          <a:prstGeom prst="rect">
            <a:avLst/>
          </a:prstGeom>
        </p:spPr>
        <p:txBody>
          <a:bodyPr>
            <a:spAutoFit/>
          </a:bodyPr>
          <a:lstStyle/>
          <a:p>
            <a:pPr>
              <a:spcAft>
                <a:spcPts val="1200"/>
              </a:spcAft>
            </a:pPr>
            <a:r>
              <a:rPr lang="en-GB" sz="2000" b="1" dirty="0">
                <a:solidFill>
                  <a:srgbClr val="EB5D0B"/>
                </a:solidFill>
                <a:latin typeface="Arial" panose="020B0604020202020204" pitchFamily="34" charset="0"/>
                <a:cs typeface="Arial" panose="020B0604020202020204" pitchFamily="34" charset="0"/>
              </a:rPr>
              <a:t>Get started: </a:t>
            </a:r>
            <a:endParaRPr lang="en-GB" sz="2000" dirty="0">
              <a:solidFill>
                <a:srgbClr val="000000"/>
              </a:solidFill>
              <a:latin typeface="Arial" panose="020B0604020202020204" pitchFamily="34" charset="0"/>
              <a:cs typeface="Arial" panose="020B0604020202020204" pitchFamily="34" charset="0"/>
            </a:endParaRPr>
          </a:p>
          <a:p>
            <a:pPr marL="285750" lvl="0" indent="-285750">
              <a:spcAft>
                <a:spcPts val="800"/>
              </a:spcAft>
              <a:buFont typeface="Arial" panose="020B0604020202020204" pitchFamily="34" charset="0"/>
              <a:buChar char="•"/>
              <a:defRPr/>
            </a:pPr>
            <a:r>
              <a:rPr lang="en-GB" dirty="0">
                <a:latin typeface="Arial" panose="020B0604020202020204" pitchFamily="34" charset="0"/>
                <a:cs typeface="Arial" panose="020B0604020202020204" pitchFamily="34" charset="0"/>
              </a:rPr>
              <a:t>Make a list of all the things you do on an ordinary day.</a:t>
            </a:r>
          </a:p>
          <a:p>
            <a:pPr marL="285750" lvl="0" indent="-285750">
              <a:spcAft>
                <a:spcPts val="800"/>
              </a:spcAft>
              <a:buFont typeface="Arial" panose="020B0604020202020204" pitchFamily="34" charset="0"/>
              <a:buChar char="•"/>
              <a:defRPr/>
            </a:pPr>
            <a:r>
              <a:rPr lang="en-GB" dirty="0">
                <a:latin typeface="Arial" panose="020B0604020202020204" pitchFamily="34" charset="0"/>
                <a:cs typeface="Arial" panose="020B0604020202020204" pitchFamily="34" charset="0"/>
              </a:rPr>
              <a:t>Can you work out how much time everything takes? How much time do you have left over? </a:t>
            </a:r>
          </a:p>
          <a:p>
            <a:pPr marL="285750" lvl="0" indent="-285750">
              <a:spcAft>
                <a:spcPts val="800"/>
              </a:spcAft>
              <a:buFont typeface="Arial" panose="020B0604020202020204" pitchFamily="34" charset="0"/>
              <a:buChar char="•"/>
              <a:defRPr/>
            </a:pPr>
            <a:r>
              <a:rPr lang="en-GB" dirty="0">
                <a:latin typeface="Arial" panose="020B0604020202020204" pitchFamily="34" charset="0"/>
                <a:cs typeface="Arial" panose="020B0604020202020204" pitchFamily="34" charset="0"/>
              </a:rPr>
              <a:t>Is there anything you do regularly every day to get better at it?</a:t>
            </a:r>
          </a:p>
          <a:p>
            <a:endParaRPr lang="en-GB" dirty="0">
              <a:latin typeface="Arial" panose="020B0604020202020204" pitchFamily="34" charset="0"/>
              <a:cs typeface="Arial" panose="020B0604020202020204" pitchFamily="34" charset="0"/>
            </a:endParaRPr>
          </a:p>
          <a:p>
            <a:pPr>
              <a:spcAft>
                <a:spcPts val="1200"/>
              </a:spcAft>
            </a:pPr>
            <a:r>
              <a:rPr lang="en-GB" sz="2000" b="1" dirty="0">
                <a:solidFill>
                  <a:srgbClr val="EB5D0B"/>
                </a:solidFill>
                <a:latin typeface="Arial" panose="020B0604020202020204" pitchFamily="34" charset="0"/>
                <a:cs typeface="Arial" panose="020B0604020202020204" pitchFamily="34" charset="0"/>
              </a:rPr>
              <a:t>Today’s quality is: </a:t>
            </a:r>
            <a:r>
              <a:rPr lang="en-GB" sz="2000" b="1" dirty="0">
                <a:solidFill>
                  <a:srgbClr val="EB5D0B"/>
                </a:solidFill>
                <a:latin typeface="Impact" panose="020B0806030902050204" pitchFamily="34" charset="0"/>
                <a:cs typeface="Arial" panose="020B0604020202020204" pitchFamily="34" charset="0"/>
              </a:rPr>
              <a:t>ALL OF THEM!</a:t>
            </a:r>
          </a:p>
          <a:p>
            <a:pPr marL="285750" indent="-285750">
              <a:spcAft>
                <a:spcPts val="800"/>
              </a:spcAft>
              <a:buFont typeface="Arial" panose="020B0604020202020204" pitchFamily="34" charset="0"/>
              <a:buChar char="•"/>
              <a:defRPr/>
            </a:pPr>
            <a:r>
              <a:rPr lang="en-GB" dirty="0">
                <a:latin typeface="Arial" panose="020B0604020202020204" pitchFamily="34" charset="0"/>
                <a:cs typeface="Arial" panose="020B0604020202020204" pitchFamily="34" charset="0"/>
              </a:rPr>
              <a:t>One thing that tennis players do is to practise and practise to be the best they can be. They don’t just do something once; they repeat and repeat skills, actions and routines over and over again to become fitter and more skilful. </a:t>
            </a:r>
          </a:p>
          <a:p>
            <a:pPr marL="285750" indent="-285750">
              <a:buFont typeface="Arial" panose="020B0604020202020204" pitchFamily="34" charset="0"/>
              <a:buChar char="•"/>
            </a:pPr>
            <a:endParaRPr lang="en-GB" dirty="0">
              <a:solidFill>
                <a:srgbClr val="000000"/>
              </a:solidFill>
            </a:endParaRPr>
          </a:p>
        </p:txBody>
      </p:sp>
    </p:spTree>
    <p:extLst>
      <p:ext uri="{BB962C8B-B14F-4D97-AF65-F5344CB8AC3E}">
        <p14:creationId xmlns:p14="http://schemas.microsoft.com/office/powerpoint/2010/main" val="86968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ight Triangle 2">
            <a:extLst>
              <a:ext uri="{FF2B5EF4-FFF2-40B4-BE49-F238E27FC236}">
                <a16:creationId xmlns:a16="http://schemas.microsoft.com/office/drawing/2014/main" id="{C927B38C-BC1A-4241-BC5F-51404572D0B1}"/>
              </a:ext>
            </a:extLst>
          </p:cNvPr>
          <p:cNvSpPr/>
          <p:nvPr/>
        </p:nvSpPr>
        <p:spPr>
          <a:xfrm rot="10800000">
            <a:off x="7329599" y="-1"/>
            <a:ext cx="4862401" cy="1143318"/>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87BDA92-8670-B445-945E-FCEB3DFB4B65}"/>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rgbClr val="EB5D0B"/>
                </a:solidFill>
                <a:latin typeface="Impact" panose="020B0806030902050204" pitchFamily="34" charset="0"/>
                <a:cs typeface="Arial" panose="020B0604020202020204" pitchFamily="34" charset="0"/>
              </a:rPr>
              <a:t>YOUR PERSONAL CHALLENGE</a:t>
            </a:r>
          </a:p>
        </p:txBody>
      </p:sp>
      <p:sp>
        <p:nvSpPr>
          <p:cNvPr id="11" name="Rectangle 10">
            <a:extLst>
              <a:ext uri="{FF2B5EF4-FFF2-40B4-BE49-F238E27FC236}">
                <a16:creationId xmlns:a16="http://schemas.microsoft.com/office/drawing/2014/main" id="{98522117-D729-6644-91A9-57E277A2346B}"/>
              </a:ext>
            </a:extLst>
          </p:cNvPr>
          <p:cNvSpPr/>
          <p:nvPr/>
        </p:nvSpPr>
        <p:spPr>
          <a:xfrm>
            <a:off x="1476000" y="1087201"/>
            <a:ext cx="10068300" cy="4150150"/>
          </a:xfrm>
          <a:prstGeom prst="rect">
            <a:avLst/>
          </a:prstGeom>
        </p:spPr>
        <p:txBody>
          <a:bodyPr wrap="square" lIns="90000" numCol="2" spcCol="360000">
            <a:noAutofit/>
          </a:bodyPr>
          <a:lstStyle/>
          <a:p>
            <a:pPr>
              <a:spcAft>
                <a:spcPts val="1200"/>
              </a:spcAft>
            </a:pPr>
            <a:r>
              <a:rPr lang="en-GB" sz="1600" b="1" dirty="0">
                <a:solidFill>
                  <a:srgbClr val="EB5D0B"/>
                </a:solidFill>
                <a:latin typeface="Arial" panose="020B0604020202020204" pitchFamily="34" charset="0"/>
              </a:rPr>
              <a:t>Instructions</a:t>
            </a:r>
            <a:endParaRPr lang="en-GB" sz="1600" dirty="0">
              <a:solidFill>
                <a:srgbClr val="EB5D0B"/>
              </a:solidFill>
            </a:endParaRPr>
          </a:p>
          <a:p>
            <a:pPr marL="234000" indent="-234000">
              <a:spcAft>
                <a:spcPts val="800"/>
              </a:spcAft>
              <a:buAutoNum type="arabicPeriod"/>
            </a:pPr>
            <a:r>
              <a:rPr lang="en-GB" sz="1400" dirty="0">
                <a:latin typeface="Arial" panose="020B0604020202020204" pitchFamily="34" charset="0"/>
                <a:cs typeface="Arial" panose="020B0604020202020204" pitchFamily="34" charset="0"/>
              </a:rPr>
              <a:t>Choose a skill that you want to learn or practise. You could use equipment like a tennis ball or racket, or just a ball, or even your hands and feet. The skill could involve hitting, running, bouncing… something you would like to get better at.</a:t>
            </a:r>
          </a:p>
          <a:p>
            <a:pPr marL="234000" indent="-234000">
              <a:spcAft>
                <a:spcPts val="800"/>
              </a:spcAft>
              <a:buAutoNum type="arabicPeriod"/>
            </a:pPr>
            <a:r>
              <a:rPr lang="en-GB" sz="1400" dirty="0">
                <a:latin typeface="Arial" panose="020B0604020202020204" pitchFamily="34" charset="0"/>
                <a:cs typeface="Arial" panose="020B0604020202020204" pitchFamily="34" charset="0"/>
              </a:rPr>
              <a:t>Write down or draw the skill you want to improve. How many times can you do the action at the moment? How many times can you repeat the action in a specific time? How many times would you like to be able to do?</a:t>
            </a:r>
          </a:p>
          <a:p>
            <a:pPr marL="234000" indent="-234000">
              <a:spcAft>
                <a:spcPts val="800"/>
              </a:spcAft>
              <a:buAutoNum type="arabicPeriod"/>
            </a:pPr>
            <a:r>
              <a:rPr lang="en-GB" sz="1400" dirty="0">
                <a:latin typeface="Arial" panose="020B0604020202020204" pitchFamily="34" charset="0"/>
                <a:cs typeface="Arial" panose="020B0604020202020204" pitchFamily="34" charset="0"/>
              </a:rPr>
              <a:t>Practise the skill for at least 10 minutes every day for a week. Remember – the more you practise the more you will improve!</a:t>
            </a:r>
          </a:p>
          <a:p>
            <a:pPr marL="234000" indent="-234000">
              <a:spcAft>
                <a:spcPts val="800"/>
              </a:spcAft>
              <a:buAutoNum type="arabicPeriod"/>
            </a:pPr>
            <a:r>
              <a:rPr lang="en-GB" sz="1400" dirty="0">
                <a:latin typeface="Arial" panose="020B0604020202020204" pitchFamily="34" charset="0"/>
                <a:cs typeface="Arial" panose="020B0604020202020204" pitchFamily="34" charset="0"/>
              </a:rPr>
              <a:t>At the end of the week, repeat the activity. Have you got better at it? Have you reached your target number of times? What could you get better at next?</a:t>
            </a:r>
          </a:p>
          <a:p>
            <a:pPr>
              <a:spcAft>
                <a:spcPts val="1200"/>
              </a:spcAft>
            </a:pPr>
            <a:r>
              <a:rPr lang="en-GB" sz="1600" b="1" dirty="0">
                <a:latin typeface="Arial" panose="020B0604020202020204" pitchFamily="34" charset="0"/>
              </a:rPr>
              <a:t>Tips and ideas</a:t>
            </a:r>
            <a:endParaRPr lang="en-GB" sz="16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1400" dirty="0">
                <a:latin typeface="Arial" panose="020B0604020202020204" pitchFamily="34" charset="0"/>
                <a:cs typeface="Arial" panose="020B0604020202020204" pitchFamily="34" charset="0"/>
              </a:rPr>
              <a:t>If you have a tennis (or any other) ball you could use that, and a racket or bat if you have one. If you don’t have a racket you could use your hands. If you don’t have a ball use something round, or practice running, jumping, hopping or even skipping skills.</a:t>
            </a:r>
          </a:p>
        </p:txBody>
      </p:sp>
      <p:sp>
        <p:nvSpPr>
          <p:cNvPr id="13" name="Rectangle 12">
            <a:extLst>
              <a:ext uri="{FF2B5EF4-FFF2-40B4-BE49-F238E27FC236}">
                <a16:creationId xmlns:a16="http://schemas.microsoft.com/office/drawing/2014/main" id="{FDFA564C-2091-6F46-AF97-1DDF18A78D01}"/>
              </a:ext>
            </a:extLst>
          </p:cNvPr>
          <p:cNvSpPr/>
          <p:nvPr/>
        </p:nvSpPr>
        <p:spPr>
          <a:xfrm>
            <a:off x="6681302" y="3276600"/>
            <a:ext cx="4422128" cy="3088671"/>
          </a:xfrm>
          <a:prstGeom prst="rect">
            <a:avLst/>
          </a:prstGeom>
          <a:solidFill>
            <a:srgbClr val="EB5D0B"/>
          </a:solidFill>
          <a:ln>
            <a:noFill/>
          </a:ln>
        </p:spPr>
        <p:txBody>
          <a:bodyPr wrap="square" lIns="360000" tIns="234000" rIns="216000" bIns="234000">
            <a:spAutoFit/>
          </a:bodyPr>
          <a:lstStyle/>
          <a:p>
            <a:pPr>
              <a:spcAft>
                <a:spcPts val="600"/>
              </a:spcAft>
            </a:pPr>
            <a:r>
              <a:rPr lang="en-GB" sz="1400" b="1" dirty="0">
                <a:solidFill>
                  <a:schemeClr val="bg1"/>
                </a:solidFill>
                <a:latin typeface="Arial" panose="020B0604020202020204" pitchFamily="34" charset="0"/>
                <a:cs typeface="Arial" panose="020B0604020202020204" pitchFamily="34" charset="0"/>
              </a:rPr>
              <a:t>Here are some skill ideas</a:t>
            </a:r>
            <a:r>
              <a:rPr lang="en-GB" sz="1400" dirty="0">
                <a:solidFill>
                  <a:schemeClr val="bg1"/>
                </a:solidFill>
                <a:latin typeface="Arial" panose="020B0604020202020204" pitchFamily="34" charset="0"/>
                <a:cs typeface="Arial" panose="020B0604020202020204" pitchFamily="34" charset="0"/>
              </a:rPr>
              <a:t>:</a:t>
            </a:r>
          </a:p>
          <a:p>
            <a:pPr marL="234000" indent="-234000">
              <a:spcAft>
                <a:spcPts val="600"/>
              </a:spcAft>
              <a:buFont typeface="Arial"/>
              <a:buChar char="•"/>
            </a:pPr>
            <a:r>
              <a:rPr lang="en-GB" sz="1400" dirty="0">
                <a:solidFill>
                  <a:schemeClr val="bg1"/>
                </a:solidFill>
                <a:latin typeface="Arial" panose="020B0604020202020204" pitchFamily="34" charset="0"/>
                <a:cs typeface="Arial" panose="020B0604020202020204" pitchFamily="34" charset="0"/>
              </a:rPr>
              <a:t>Tap ups; tap downs</a:t>
            </a:r>
          </a:p>
          <a:p>
            <a:pPr marL="234000" indent="-23400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Tap up and down using a racket, bat or hands</a:t>
            </a:r>
          </a:p>
          <a:p>
            <a:pPr marL="234000" indent="-23400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Hit a ball against a wall continuously: with groundstrokes (it bounces); with volleys </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(no bounce); with both! </a:t>
            </a:r>
          </a:p>
          <a:p>
            <a:pPr marL="234000" indent="-23400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Throw and catch against a wall; in the air</a:t>
            </a:r>
          </a:p>
          <a:p>
            <a:pPr marL="234000" indent="-23400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Bounce or hit a ball to someone else</a:t>
            </a:r>
          </a:p>
          <a:p>
            <a:pPr marL="234000" indent="-23400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If you have space, time how long it takes </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to sprint from one place to another</a:t>
            </a:r>
          </a:p>
        </p:txBody>
      </p:sp>
    </p:spTree>
    <p:extLst>
      <p:ext uri="{BB962C8B-B14F-4D97-AF65-F5344CB8AC3E}">
        <p14:creationId xmlns:p14="http://schemas.microsoft.com/office/powerpoint/2010/main" val="374969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5B0FBC75-714D-42C5-B7F4-E6B238E56C48}"/>
              </a:ext>
            </a:extLst>
          </p:cNvPr>
          <p:cNvSpPr/>
          <p:nvPr/>
        </p:nvSpPr>
        <p:spPr>
          <a:xfrm>
            <a:off x="1476000" y="1296159"/>
            <a:ext cx="3845808" cy="2739211"/>
          </a:xfrm>
          <a:prstGeom prst="rect">
            <a:avLst/>
          </a:prstGeom>
          <a:ln>
            <a:noFill/>
          </a:ln>
        </p:spPr>
        <p:txBody>
          <a:bodyPr wrap="square" lIns="9000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When you’ve tried the challenge think about:</a:t>
            </a:r>
            <a:endParaRPr lang="en-GB" sz="2000" b="1" dirty="0">
              <a:latin typeface="Arial" panose="020B0604020202020204" pitchFamily="34" charset="0"/>
              <a:cs typeface="Arial" panose="020B0604020202020204" pitchFamily="34" charset="0"/>
            </a:endParaRPr>
          </a:p>
          <a:p>
            <a:pPr defTabSz="966338">
              <a:spcAft>
                <a:spcPts val="1800"/>
              </a:spcAft>
              <a:defRPr/>
            </a:pPr>
            <a:r>
              <a:rPr lang="en-GB" dirty="0">
                <a:latin typeface="Arial" panose="020B0604020202020204" pitchFamily="34" charset="0"/>
                <a:cs typeface="Arial" panose="020B0604020202020204" pitchFamily="34" charset="0"/>
              </a:rPr>
              <a:t>What helped you?</a:t>
            </a:r>
          </a:p>
          <a:p>
            <a:pPr defTabSz="966338">
              <a:spcAft>
                <a:spcPts val="1800"/>
              </a:spcAft>
              <a:defRPr/>
            </a:pPr>
            <a:r>
              <a:rPr lang="en-GB" dirty="0">
                <a:latin typeface="Arial" panose="020B0604020202020204" pitchFamily="34" charset="0"/>
                <a:cs typeface="Arial" panose="020B0604020202020204" pitchFamily="34" charset="0"/>
              </a:rPr>
              <a:t>What didn’t help you?</a:t>
            </a:r>
          </a:p>
          <a:p>
            <a:pPr defTabSz="966338">
              <a:spcAft>
                <a:spcPts val="1800"/>
              </a:spcAft>
              <a:defRPr/>
            </a:pPr>
            <a:r>
              <a:rPr lang="en-GB" dirty="0">
                <a:latin typeface="Arial" panose="020B0604020202020204" pitchFamily="34" charset="0"/>
                <a:cs typeface="Arial" panose="020B0604020202020204" pitchFamily="34" charset="0"/>
              </a:rPr>
              <a:t>How could you get better?</a:t>
            </a:r>
          </a:p>
          <a:p>
            <a:pPr defTabSz="966338">
              <a:spcAft>
                <a:spcPts val="1800"/>
              </a:spcAft>
              <a:defRPr/>
            </a:pPr>
            <a:r>
              <a:rPr lang="en-GB" dirty="0">
                <a:latin typeface="Arial" panose="020B0604020202020204" pitchFamily="34" charset="0"/>
                <a:cs typeface="Arial" panose="020B0604020202020204" pitchFamily="34" charset="0"/>
              </a:rPr>
              <a:t>Which challenge could you do next?</a:t>
            </a:r>
          </a:p>
        </p:txBody>
      </p:sp>
      <p:sp>
        <p:nvSpPr>
          <p:cNvPr id="3" name="TextBox 2">
            <a:extLst>
              <a:ext uri="{FF2B5EF4-FFF2-40B4-BE49-F238E27FC236}">
                <a16:creationId xmlns:a16="http://schemas.microsoft.com/office/drawing/2014/main" id="{8A02370B-B864-E74F-955E-10F81528114E}"/>
              </a:ext>
            </a:extLst>
          </p:cNvPr>
          <p:cNvSpPr txBox="1"/>
          <p:nvPr/>
        </p:nvSpPr>
        <p:spPr>
          <a:xfrm>
            <a:off x="6096000" y="1296159"/>
            <a:ext cx="5522976" cy="3913892"/>
          </a:xfrm>
          <a:prstGeom prst="rect">
            <a:avLst/>
          </a:prstGeom>
          <a:noFill/>
        </p:spPr>
        <p:txBody>
          <a:bodyPr wrap="square" rtlCol="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Make the challenge harder!</a:t>
            </a:r>
            <a:endParaRPr lang="en-GB" b="1" dirty="0">
              <a:latin typeface="Arial" panose="020B0604020202020204" pitchFamily="34" charset="0"/>
              <a:cs typeface="Arial" panose="020B0604020202020204" pitchFamily="34" charset="0"/>
            </a:endParaRPr>
          </a:p>
          <a:p>
            <a:pPr defTabSz="966338">
              <a:spcAft>
                <a:spcPts val="800"/>
              </a:spcAft>
              <a:defRPr/>
            </a:pPr>
            <a:r>
              <a:rPr lang="en-GB" dirty="0">
                <a:latin typeface="Arial" panose="020B0604020202020204" pitchFamily="34" charset="0"/>
                <a:cs typeface="Arial" panose="020B0604020202020204" pitchFamily="34" charset="0"/>
              </a:rPr>
              <a:t>Challenge yourself to go further with your skill each time; give yourself a new challenge to complete. </a:t>
            </a:r>
            <a:endParaRPr lang="en-GB" b="1" dirty="0">
              <a:latin typeface="Arial" panose="020B0604020202020204" pitchFamily="34" charset="0"/>
              <a:cs typeface="Arial" panose="020B0604020202020204" pitchFamily="34" charset="0"/>
            </a:endParaRPr>
          </a:p>
          <a:p>
            <a:pPr marL="288000" indent="-288000">
              <a:spcAft>
                <a:spcPts val="800"/>
              </a:spcAft>
              <a:buFont typeface="Arial"/>
              <a:buChar char="•"/>
              <a:defRPr/>
            </a:pPr>
            <a:r>
              <a:rPr lang="en-GB" dirty="0">
                <a:solidFill>
                  <a:srgbClr val="000000"/>
                </a:solidFill>
              </a:rPr>
              <a:t>Can you do </a:t>
            </a:r>
            <a:r>
              <a:rPr lang="en-GB" b="1" dirty="0">
                <a:solidFill>
                  <a:srgbClr val="000000"/>
                </a:solidFill>
              </a:rPr>
              <a:t>more</a:t>
            </a:r>
            <a:r>
              <a:rPr lang="en-GB" dirty="0">
                <a:solidFill>
                  <a:srgbClr val="000000"/>
                </a:solidFill>
              </a:rPr>
              <a:t>?</a:t>
            </a:r>
          </a:p>
          <a:p>
            <a:pPr marL="288000" indent="-288000">
              <a:spcAft>
                <a:spcPts val="800"/>
              </a:spcAft>
              <a:buFont typeface="Arial"/>
              <a:buChar char="•"/>
              <a:defRPr/>
            </a:pPr>
            <a:r>
              <a:rPr lang="en-GB" dirty="0">
                <a:solidFill>
                  <a:srgbClr val="000000"/>
                </a:solidFill>
              </a:rPr>
              <a:t>Can you do it </a:t>
            </a:r>
            <a:r>
              <a:rPr lang="en-GB" b="1" dirty="0">
                <a:solidFill>
                  <a:srgbClr val="000000"/>
                </a:solidFill>
              </a:rPr>
              <a:t>quicker</a:t>
            </a:r>
            <a:r>
              <a:rPr lang="en-GB" dirty="0">
                <a:solidFill>
                  <a:srgbClr val="000000"/>
                </a:solidFill>
              </a:rPr>
              <a:t>?</a:t>
            </a:r>
          </a:p>
          <a:p>
            <a:pPr marL="288000" indent="-288000">
              <a:spcAft>
                <a:spcPts val="800"/>
              </a:spcAft>
              <a:buFont typeface="Arial"/>
              <a:buChar char="•"/>
              <a:defRPr/>
            </a:pPr>
            <a:r>
              <a:rPr lang="en-GB" dirty="0">
                <a:solidFill>
                  <a:srgbClr val="000000"/>
                </a:solidFill>
              </a:rPr>
              <a:t>Can you set yourself a goal and reach it within a </a:t>
            </a:r>
            <a:r>
              <a:rPr lang="en-GB" b="1" dirty="0">
                <a:solidFill>
                  <a:srgbClr val="000000"/>
                </a:solidFill>
              </a:rPr>
              <a:t>week</a:t>
            </a:r>
            <a:r>
              <a:rPr lang="en-GB" dirty="0">
                <a:solidFill>
                  <a:srgbClr val="000000"/>
                </a:solidFill>
              </a:rPr>
              <a:t>? </a:t>
            </a:r>
            <a:r>
              <a:rPr lang="en-GB" b="1" dirty="0">
                <a:solidFill>
                  <a:srgbClr val="000000"/>
                </a:solidFill>
              </a:rPr>
              <a:t>Two weeks</a:t>
            </a:r>
            <a:r>
              <a:rPr lang="en-GB" dirty="0">
                <a:solidFill>
                  <a:srgbClr val="000000"/>
                </a:solidFill>
              </a:rPr>
              <a:t>? A </a:t>
            </a:r>
            <a:r>
              <a:rPr lang="en-GB" b="1" dirty="0">
                <a:solidFill>
                  <a:srgbClr val="000000"/>
                </a:solidFill>
              </a:rPr>
              <a:t>month</a:t>
            </a:r>
            <a:r>
              <a:rPr lang="en-GB" dirty="0">
                <a:solidFill>
                  <a:srgbClr val="000000"/>
                </a:solidFill>
              </a:rPr>
              <a:t>?</a:t>
            </a:r>
          </a:p>
          <a:p>
            <a:pPr marL="288000" indent="-288000">
              <a:spcAft>
                <a:spcPts val="800"/>
              </a:spcAft>
              <a:buFont typeface="Arial"/>
              <a:buChar char="•"/>
              <a:defRPr/>
            </a:pPr>
            <a:r>
              <a:rPr lang="en-GB" dirty="0">
                <a:solidFill>
                  <a:srgbClr val="000000"/>
                </a:solidFill>
              </a:rPr>
              <a:t>What is the highest number of times/fastest time you would like to be able to do your challenge? How long will you need to succeed?</a:t>
            </a:r>
          </a:p>
          <a:p>
            <a:endParaRPr lang="en-US" dirty="0"/>
          </a:p>
        </p:txBody>
      </p:sp>
      <p:sp>
        <p:nvSpPr>
          <p:cNvPr id="9" name="Title 1">
            <a:extLst>
              <a:ext uri="{FF2B5EF4-FFF2-40B4-BE49-F238E27FC236}">
                <a16:creationId xmlns:a16="http://schemas.microsoft.com/office/drawing/2014/main" id="{0656E2DD-7C8F-C64D-A5B0-F66D07634F8A}"/>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rgbClr val="EB5D0B"/>
                </a:solidFill>
                <a:latin typeface="Impact" panose="020B0806030902050204" pitchFamily="34" charset="0"/>
                <a:cs typeface="Arial" panose="020B0604020202020204" pitchFamily="34" charset="0"/>
              </a:rPr>
              <a:t>YOUR PERSONAL CHALLENGE</a:t>
            </a:r>
          </a:p>
        </p:txBody>
      </p:sp>
      <p:sp>
        <p:nvSpPr>
          <p:cNvPr id="10" name="Right Triangle 9">
            <a:extLst>
              <a:ext uri="{FF2B5EF4-FFF2-40B4-BE49-F238E27FC236}">
                <a16:creationId xmlns:a16="http://schemas.microsoft.com/office/drawing/2014/main" id="{74595B7F-61B5-5940-A13A-B25AFD20BBEF}"/>
              </a:ext>
            </a:extLst>
          </p:cNvPr>
          <p:cNvSpPr/>
          <p:nvPr/>
        </p:nvSpPr>
        <p:spPr>
          <a:xfrm rot="10800000">
            <a:off x="7329599" y="-1"/>
            <a:ext cx="4862401" cy="1143318"/>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51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holding a racket on a court&#10;&#10;Description automatically generated">
            <a:extLst>
              <a:ext uri="{FF2B5EF4-FFF2-40B4-BE49-F238E27FC236}">
                <a16:creationId xmlns:a16="http://schemas.microsoft.com/office/drawing/2014/main" id="{75A22BD2-A046-2F45-B02C-551A7E26F5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5344" y="-20782"/>
            <a:ext cx="5966656" cy="6878782"/>
          </a:xfrm>
          <a:custGeom>
            <a:avLst/>
            <a:gdLst>
              <a:gd name="connsiteX0" fmla="*/ 1456294 w 5948630"/>
              <a:gd name="connsiteY0" fmla="*/ 0 h 6858000"/>
              <a:gd name="connsiteX1" fmla="*/ 5948630 w 5948630"/>
              <a:gd name="connsiteY1" fmla="*/ 0 h 6858000"/>
              <a:gd name="connsiteX2" fmla="*/ 5948630 w 5948630"/>
              <a:gd name="connsiteY2" fmla="*/ 6858000 h 6858000"/>
              <a:gd name="connsiteX3" fmla="*/ 0 w 594863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48630" h="6858000">
                <a:moveTo>
                  <a:pt x="1456294" y="0"/>
                </a:moveTo>
                <a:lnTo>
                  <a:pt x="5948630" y="0"/>
                </a:lnTo>
                <a:lnTo>
                  <a:pt x="5948630" y="6858000"/>
                </a:lnTo>
                <a:lnTo>
                  <a:pt x="0" y="6858000"/>
                </a:lnTo>
                <a:close/>
              </a:path>
            </a:pathLst>
          </a:custGeom>
        </p:spPr>
      </p:pic>
      <p:sp>
        <p:nvSpPr>
          <p:cNvPr id="11" name="Title 1">
            <a:extLst>
              <a:ext uri="{FF2B5EF4-FFF2-40B4-BE49-F238E27FC236}">
                <a16:creationId xmlns:a16="http://schemas.microsoft.com/office/drawing/2014/main" id="{30385E95-1B83-DC48-995F-FBA937CDA570}"/>
              </a:ext>
            </a:extLst>
          </p:cNvPr>
          <p:cNvSpPr txBox="1">
            <a:spLocks/>
          </p:cNvSpPr>
          <p:nvPr/>
        </p:nvSpPr>
        <p:spPr>
          <a:xfrm>
            <a:off x="251524" y="0"/>
            <a:ext cx="5844476"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3200" dirty="0">
              <a:solidFill>
                <a:schemeClr val="bg1"/>
              </a:solidFill>
              <a:latin typeface="Impact" panose="020B0806030902050204" pitchFamily="34" charset="0"/>
              <a:cs typeface="Arial" panose="020B0604020202020204" pitchFamily="34" charset="0"/>
            </a:endParaRPr>
          </a:p>
          <a:p>
            <a:pPr algn="l"/>
            <a:r>
              <a:rPr lang="en-GB" sz="3200" dirty="0">
                <a:solidFill>
                  <a:srgbClr val="EB5D0B"/>
                </a:solidFill>
                <a:latin typeface="Impact" panose="020B0806030902050204" pitchFamily="34" charset="0"/>
                <a:cs typeface="Arial" panose="020B0604020202020204" pitchFamily="34" charset="0"/>
              </a:rPr>
              <a:t>AND THE AWARD GOES TO… YOU!</a:t>
            </a:r>
          </a:p>
        </p:txBody>
      </p:sp>
      <p:sp>
        <p:nvSpPr>
          <p:cNvPr id="12" name="Rectangle 11">
            <a:extLst>
              <a:ext uri="{FF2B5EF4-FFF2-40B4-BE49-F238E27FC236}">
                <a16:creationId xmlns:a16="http://schemas.microsoft.com/office/drawing/2014/main" id="{D125E852-2FEB-EB46-B24E-726CAEB15C20}"/>
              </a:ext>
            </a:extLst>
          </p:cNvPr>
          <p:cNvSpPr/>
          <p:nvPr/>
        </p:nvSpPr>
        <p:spPr>
          <a:xfrm>
            <a:off x="313200" y="1087200"/>
            <a:ext cx="6096000" cy="872034"/>
          </a:xfrm>
          <a:prstGeom prst="rect">
            <a:avLst/>
          </a:prstGeom>
        </p:spPr>
        <p:txBody>
          <a:bodyPr lIns="90000">
            <a:spAutoFit/>
          </a:bodyPr>
          <a:lstStyle/>
          <a:p>
            <a:pPr defTabSz="966338">
              <a:spcAft>
                <a:spcPts val="800"/>
              </a:spcAft>
              <a:defRPr/>
            </a:pPr>
            <a:r>
              <a:rPr lang="en-GB" sz="1600" b="1" dirty="0">
                <a:solidFill>
                  <a:schemeClr val="bg1"/>
                </a:solidFill>
              </a:rPr>
              <a:t>Ask yourself…</a:t>
            </a:r>
            <a:endParaRPr lang="en-GB" sz="1400" dirty="0">
              <a:solidFill>
                <a:schemeClr val="bg1"/>
              </a:solidFill>
            </a:endParaRPr>
          </a:p>
          <a:p>
            <a:pPr marL="285750" indent="-285750" defTabSz="966338">
              <a:buFont typeface="Arial" panose="020B0604020202020204" pitchFamily="34" charset="0"/>
              <a:buChar char="•"/>
              <a:defRPr/>
            </a:pPr>
            <a:r>
              <a:rPr lang="en-GB" sz="1400" dirty="0">
                <a:solidFill>
                  <a:schemeClr val="bg1"/>
                </a:solidFill>
              </a:rPr>
              <a:t>How well did I do?</a:t>
            </a:r>
          </a:p>
          <a:p>
            <a:pPr marL="285750" indent="-285750" defTabSz="966338">
              <a:buFont typeface="Arial" panose="020B0604020202020204" pitchFamily="34" charset="0"/>
              <a:buChar char="•"/>
              <a:defRPr/>
            </a:pPr>
            <a:r>
              <a:rPr lang="en-GB" sz="1400" dirty="0">
                <a:solidFill>
                  <a:schemeClr val="bg1"/>
                </a:solidFill>
              </a:rPr>
              <a:t>Could I do even better?</a:t>
            </a:r>
          </a:p>
        </p:txBody>
      </p:sp>
      <p:sp>
        <p:nvSpPr>
          <p:cNvPr id="13" name="Rectangle 12">
            <a:extLst>
              <a:ext uri="{FF2B5EF4-FFF2-40B4-BE49-F238E27FC236}">
                <a16:creationId xmlns:a16="http://schemas.microsoft.com/office/drawing/2014/main" id="{1C7B4A01-81AF-574B-A693-67231E7BA4E3}"/>
              </a:ext>
            </a:extLst>
          </p:cNvPr>
          <p:cNvSpPr/>
          <p:nvPr/>
        </p:nvSpPr>
        <p:spPr>
          <a:xfrm>
            <a:off x="313200" y="2390667"/>
            <a:ext cx="6772637" cy="948978"/>
          </a:xfrm>
          <a:prstGeom prst="rect">
            <a:avLst/>
          </a:prstGeom>
        </p:spPr>
        <p:txBody>
          <a:bodyPr wrap="square">
            <a:spAutoFit/>
          </a:bodyPr>
          <a:lstStyle/>
          <a:p>
            <a:pPr defTabSz="966338">
              <a:spcAft>
                <a:spcPts val="800"/>
              </a:spcAft>
              <a:defRPr/>
            </a:pPr>
            <a:r>
              <a:rPr lang="en-GB" sz="1600" b="1" dirty="0">
                <a:solidFill>
                  <a:schemeClr val="bg1"/>
                </a:solidFill>
              </a:rPr>
              <a:t>And the award goes to… </a:t>
            </a:r>
          </a:p>
          <a:p>
            <a:pPr marL="285750" indent="-285750" defTabSz="966338">
              <a:spcAft>
                <a:spcPts val="600"/>
              </a:spcAft>
              <a:buFont typeface="Arial" panose="020B0604020202020204" pitchFamily="34" charset="0"/>
              <a:buChar char="•"/>
              <a:defRPr/>
            </a:pPr>
            <a:r>
              <a:rPr lang="en-GB" sz="1400" dirty="0">
                <a:solidFill>
                  <a:schemeClr val="bg1"/>
                </a:solidFill>
              </a:rPr>
              <a:t>Award yourself for persevering and getting better at your challenge!</a:t>
            </a:r>
          </a:p>
          <a:p>
            <a:pPr marL="285750" indent="-285750" defTabSz="966338">
              <a:spcAft>
                <a:spcPts val="600"/>
              </a:spcAft>
              <a:buFont typeface="Arial" panose="020B0604020202020204" pitchFamily="34" charset="0"/>
              <a:buChar char="•"/>
              <a:defRPr/>
            </a:pPr>
            <a:r>
              <a:rPr lang="en-GB" sz="1400" dirty="0">
                <a:solidFill>
                  <a:schemeClr val="bg1"/>
                </a:solidFill>
              </a:rPr>
              <a:t>Which other character qualities did you demonstrate?</a:t>
            </a:r>
          </a:p>
        </p:txBody>
      </p:sp>
      <p:sp>
        <p:nvSpPr>
          <p:cNvPr id="14" name="Rectangle 13">
            <a:extLst>
              <a:ext uri="{FF2B5EF4-FFF2-40B4-BE49-F238E27FC236}">
                <a16:creationId xmlns:a16="http://schemas.microsoft.com/office/drawing/2014/main" id="{FA3EA6F4-BCCF-1C4E-9DD6-1DBFAAB702CF}"/>
              </a:ext>
            </a:extLst>
          </p:cNvPr>
          <p:cNvSpPr/>
          <p:nvPr/>
        </p:nvSpPr>
        <p:spPr>
          <a:xfrm>
            <a:off x="2019711" y="3771078"/>
            <a:ext cx="4560383" cy="1164421"/>
          </a:xfrm>
          <a:prstGeom prst="rect">
            <a:avLst/>
          </a:prstGeom>
        </p:spPr>
        <p:txBody>
          <a:bodyPr wrap="square">
            <a:spAutoFit/>
          </a:bodyPr>
          <a:lstStyle/>
          <a:p>
            <a:pPr defTabSz="966338">
              <a:spcAft>
                <a:spcPts val="800"/>
              </a:spcAft>
              <a:defRPr/>
            </a:pPr>
            <a:r>
              <a:rPr lang="en-GB" sz="1600" b="1" dirty="0">
                <a:solidFill>
                  <a:schemeClr val="bg1"/>
                </a:solidFill>
              </a:rPr>
              <a:t>Afterwards…</a:t>
            </a:r>
          </a:p>
          <a:p>
            <a:pPr marL="285750" indent="-285750" defTabSz="966338">
              <a:spcAft>
                <a:spcPts val="600"/>
              </a:spcAft>
              <a:buFont typeface="Arial" panose="020B0604020202020204" pitchFamily="34" charset="0"/>
              <a:buChar char="•"/>
              <a:defRPr/>
            </a:pPr>
            <a:r>
              <a:rPr lang="en-GB" sz="1400" dirty="0">
                <a:solidFill>
                  <a:schemeClr val="bg1"/>
                </a:solidFill>
              </a:rPr>
              <a:t>Congratulate yourself for achieving your goal!</a:t>
            </a:r>
          </a:p>
          <a:p>
            <a:pPr marL="285750" indent="-285750" defTabSz="966338">
              <a:spcAft>
                <a:spcPts val="600"/>
              </a:spcAft>
              <a:buFont typeface="Arial" panose="020B0604020202020204" pitchFamily="34" charset="0"/>
              <a:buChar char="•"/>
              <a:defRPr/>
            </a:pPr>
            <a:r>
              <a:rPr lang="en-GB" sz="1400" dirty="0">
                <a:solidFill>
                  <a:schemeClr val="bg1"/>
                </a:solidFill>
              </a:rPr>
              <a:t>Why not complete the player biography sheet? What is your strongest character quality?</a:t>
            </a:r>
          </a:p>
        </p:txBody>
      </p:sp>
    </p:spTree>
    <p:extLst>
      <p:ext uri="{BB962C8B-B14F-4D97-AF65-F5344CB8AC3E}">
        <p14:creationId xmlns:p14="http://schemas.microsoft.com/office/powerpoint/2010/main" val="3389202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6781</TotalTime>
  <Words>1054</Words>
  <Application>Microsoft Office PowerPoint</Application>
  <PresentationFormat>Widescreen</PresentationFormat>
  <Paragraphs>98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Impact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Bounce Back</dc:title>
  <dc:subject/>
  <dc:creator>Ed Coms</dc:creator>
  <cp:keywords/>
  <dc:description/>
  <cp:lastModifiedBy>Eleanor Ward</cp:lastModifiedBy>
  <cp:revision>522</cp:revision>
  <cp:lastPrinted>2019-12-07T16:20:00Z</cp:lastPrinted>
  <dcterms:created xsi:type="dcterms:W3CDTF">2019-10-23T07:21:47Z</dcterms:created>
  <dcterms:modified xsi:type="dcterms:W3CDTF">2020-04-07T09:00:23Z</dcterms:modified>
  <cp:category/>
</cp:coreProperties>
</file>